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90" r:id="rId2"/>
    <p:sldId id="260" r:id="rId3"/>
    <p:sldId id="258" r:id="rId4"/>
    <p:sldId id="268" r:id="rId5"/>
    <p:sldId id="288" r:id="rId6"/>
    <p:sldId id="256" r:id="rId7"/>
    <p:sldId id="257" r:id="rId8"/>
    <p:sldId id="271" r:id="rId9"/>
    <p:sldId id="272" r:id="rId10"/>
    <p:sldId id="273" r:id="rId11"/>
    <p:sldId id="274" r:id="rId12"/>
    <p:sldId id="275" r:id="rId13"/>
    <p:sldId id="287" r:id="rId14"/>
    <p:sldId id="276" r:id="rId15"/>
    <p:sldId id="277" r:id="rId16"/>
    <p:sldId id="269" r:id="rId17"/>
    <p:sldId id="270" r:id="rId18"/>
    <p:sldId id="286" r:id="rId19"/>
    <p:sldId id="264" r:id="rId20"/>
    <p:sldId id="265" r:id="rId21"/>
    <p:sldId id="266" r:id="rId22"/>
    <p:sldId id="267" r:id="rId23"/>
    <p:sldId id="278" r:id="rId24"/>
    <p:sldId id="279" r:id="rId25"/>
    <p:sldId id="280" r:id="rId26"/>
    <p:sldId id="281" r:id="rId27"/>
    <p:sldId id="282" r:id="rId28"/>
    <p:sldId id="283" r:id="rId29"/>
    <p:sldId id="284" r:id="rId30"/>
    <p:sldId id="291" r:id="rId31"/>
    <p:sldId id="294" r:id="rId32"/>
    <p:sldId id="293" r:id="rId33"/>
    <p:sldId id="295" r:id="rId34"/>
    <p:sldId id="285" r:id="rId35"/>
    <p:sldId id="292" r:id="rId36"/>
    <p:sldId id="263" r:id="rId3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21F059-A782-4855-B953-6D167C56BF99}" type="datetimeFigureOut">
              <a:rPr lang="en-US" smtClean="0"/>
              <a:pPr/>
              <a:t>3/15/2017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2F25189-E7D9-4C3F-AE99-5A74EE55F1A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F246C69-7DA8-487B-B14F-64C432E86702}"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B2F25189-E7D9-4C3F-AE99-5A74EE55F1AC}"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a:ln/>
        </p:spPr>
      </p:sp>
      <p:sp>
        <p:nvSpPr>
          <p:cNvPr id="107523" name="Notes Placeholder 2"/>
          <p:cNvSpPr>
            <a:spLocks noGrp="1"/>
          </p:cNvSpPr>
          <p:nvPr>
            <p:ph type="body" idx="1"/>
          </p:nvPr>
        </p:nvSpPr>
        <p:spPr>
          <a:noFill/>
          <a:ln/>
        </p:spPr>
        <p:txBody>
          <a:bodyPr/>
          <a:lstStyle/>
          <a:p>
            <a:pPr eaLnBrk="1" hangingPunct="1"/>
            <a:endParaRPr lang="en-US" smtClean="0"/>
          </a:p>
        </p:txBody>
      </p:sp>
      <p:sp>
        <p:nvSpPr>
          <p:cNvPr id="107524" name="Slide Number Placeholder 3"/>
          <p:cNvSpPr>
            <a:spLocks noGrp="1"/>
          </p:cNvSpPr>
          <p:nvPr>
            <p:ph type="sldNum" sz="quarter" idx="5"/>
          </p:nvPr>
        </p:nvSpPr>
        <p:spPr>
          <a:noFill/>
        </p:spPr>
        <p:txBody>
          <a:bodyPr/>
          <a:lstStyle/>
          <a:p>
            <a:fld id="{DFF8BAD7-E2E0-449A-A26D-EE48962D0DA7}" type="slidenum">
              <a:rPr lang="en-US" smtClean="0"/>
              <a:pPr/>
              <a:t>36</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F3E9896-3C7B-4CA3-B85A-A4984D79AE31}" type="datetimeFigureOut">
              <a:rPr lang="en-US" smtClean="0"/>
              <a:pPr/>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C8EE7-92D2-4D25-BCFF-FAB7DDB02A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E9896-3C7B-4CA3-B85A-A4984D79AE31}" type="datetimeFigureOut">
              <a:rPr lang="en-US" smtClean="0"/>
              <a:pPr/>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C8EE7-92D2-4D25-BCFF-FAB7DDB02A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E9896-3C7B-4CA3-B85A-A4984D79AE31}" type="datetimeFigureOut">
              <a:rPr lang="en-US" smtClean="0"/>
              <a:pPr/>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C8EE7-92D2-4D25-BCFF-FAB7DDB02A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F3E9896-3C7B-4CA3-B85A-A4984D79AE31}" type="datetimeFigureOut">
              <a:rPr lang="en-US" smtClean="0"/>
              <a:pPr/>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C8EE7-92D2-4D25-BCFF-FAB7DDB02A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F3E9896-3C7B-4CA3-B85A-A4984D79AE31}" type="datetimeFigureOut">
              <a:rPr lang="en-US" smtClean="0"/>
              <a:pPr/>
              <a:t>3/15/2017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3C8EE7-92D2-4D25-BCFF-FAB7DDB02A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F3E9896-3C7B-4CA3-B85A-A4984D79AE31}" type="datetimeFigureOut">
              <a:rPr lang="en-US" smtClean="0"/>
              <a:pPr/>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C8EE7-92D2-4D25-BCFF-FAB7DDB02A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F3E9896-3C7B-4CA3-B85A-A4984D79AE31}" type="datetimeFigureOut">
              <a:rPr lang="en-US" smtClean="0"/>
              <a:pPr/>
              <a:t>3/15/2017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3C8EE7-92D2-4D25-BCFF-FAB7DDB02A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F3E9896-3C7B-4CA3-B85A-A4984D79AE31}" type="datetimeFigureOut">
              <a:rPr lang="en-US" smtClean="0"/>
              <a:pPr/>
              <a:t>3/15/2017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3C8EE7-92D2-4D25-BCFF-FAB7DDB02A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3E9896-3C7B-4CA3-B85A-A4984D79AE31}" type="datetimeFigureOut">
              <a:rPr lang="en-US" smtClean="0"/>
              <a:pPr/>
              <a:t>3/15/2017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3C8EE7-92D2-4D25-BCFF-FAB7DDB02A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E9896-3C7B-4CA3-B85A-A4984D79AE31}" type="datetimeFigureOut">
              <a:rPr lang="en-US" smtClean="0"/>
              <a:pPr/>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C8EE7-92D2-4D25-BCFF-FAB7DDB02A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3E9896-3C7B-4CA3-B85A-A4984D79AE31}" type="datetimeFigureOut">
              <a:rPr lang="en-US" smtClean="0"/>
              <a:pPr/>
              <a:t>3/15/2017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3C8EE7-92D2-4D25-BCFF-FAB7DDB02A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E9896-3C7B-4CA3-B85A-A4984D79AE31}" type="datetimeFigureOut">
              <a:rPr lang="en-US" smtClean="0"/>
              <a:pPr/>
              <a:t>3/15/2017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3C8EE7-92D2-4D25-BCFF-FAB7DDB02A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google.co.in/search?biw=1366&amp;bih=667&amp;q=define+fairness&amp;forcedict=fairness&amp;sa=X&amp;ved=0ahUKEwiQrO_g29LSAhUHPo8KHd1SAxMQ_SoIHTAA" TargetMode="External"/><Relationship Id="rId7" Type="http://schemas.openxmlformats.org/officeDocument/2006/relationships/hyperlink" Target="https://www.google.co.in/search?biw=1366&amp;bih=667&amp;q=define+neutrality&amp;forcedict=neutrality&amp;sa=X&amp;ved=0ahUKEwiQrO_g29LSAhUHPo8KHd1SAxMQ_SoIITAA" TargetMode="External"/><Relationship Id="rId2" Type="http://schemas.openxmlformats.org/officeDocument/2006/relationships/hyperlink" Target="https://www.google.co.in/search?biw=1366&amp;bih=667&amp;q=define+impartiality&amp;forcedict=impartiality&amp;sa=X&amp;ved=0ahUKEwiQrO_g29LSAhUHPo8KHd1SAxMQ_SoIHDAA" TargetMode="External"/><Relationship Id="rId1" Type="http://schemas.openxmlformats.org/officeDocument/2006/relationships/slideLayout" Target="../slideLayouts/slideLayout2.xml"/><Relationship Id="rId6" Type="http://schemas.openxmlformats.org/officeDocument/2006/relationships/hyperlink" Target="https://www.google.co.in/search?biw=1366&amp;bih=667&amp;q=define+detachment&amp;forcedict=detachment&amp;sa=X&amp;ved=0ahUKEwiQrO_g29LSAhUHPo8KHd1SAxMQ_SoIIDAA" TargetMode="External"/><Relationship Id="rId5" Type="http://schemas.openxmlformats.org/officeDocument/2006/relationships/hyperlink" Target="https://www.google.co.in/search?biw=1366&amp;bih=667&amp;q=define+disinterest&amp;forcedict=disinterest&amp;sa=X&amp;ved=0ahUKEwiQrO_g29LSAhUHPo8KHd1SAxMQ_SoIHzAA" TargetMode="External"/><Relationship Id="rId4" Type="http://schemas.openxmlformats.org/officeDocument/2006/relationships/hyperlink" Target="https://www.google.co.in/search?biw=1366&amp;bih=667&amp;q=define+justice&amp;forcedict=justice&amp;sa=X&amp;ved=0ahUKEwiQrO_g29LSAhUHPo8KHd1SAxMQ_SoIHjAA"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gslavekar@gmail.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4.gif"/><Relationship Id="rId4" Type="http://schemas.openxmlformats.org/officeDocument/2006/relationships/image" Target="../media/image41.gif"/></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LORD DHAN"/>
          <p:cNvPicPr>
            <a:picLocks noChangeAspect="1" noChangeArrowheads="1"/>
          </p:cNvPicPr>
          <p:nvPr/>
        </p:nvPicPr>
        <p:blipFill>
          <a:blip r:embed="rId2"/>
          <a:srcRect/>
          <a:stretch>
            <a:fillRect/>
          </a:stretch>
        </p:blipFill>
        <p:spPr bwMode="auto">
          <a:xfrm>
            <a:off x="2514600" y="228600"/>
            <a:ext cx="4038600" cy="6400800"/>
          </a:xfrm>
          <a:prstGeom prst="rect">
            <a:avLst/>
          </a:prstGeom>
          <a:noFill/>
        </p:spPr>
      </p:pic>
      <p:sp>
        <p:nvSpPr>
          <p:cNvPr id="5" name="Rectangle 4"/>
          <p:cNvSpPr/>
          <p:nvPr/>
        </p:nvSpPr>
        <p:spPr>
          <a:xfrm>
            <a:off x="3425307" y="6107668"/>
            <a:ext cx="2293385" cy="369332"/>
          </a:xfrm>
          <a:prstGeom prst="rect">
            <a:avLst/>
          </a:prstGeom>
        </p:spPr>
        <p:txBody>
          <a:bodyPr wrap="none">
            <a:spAutoFit/>
          </a:bodyPr>
          <a:lstStyle/>
          <a:p>
            <a:pPr>
              <a:spcBef>
                <a:spcPct val="50000"/>
              </a:spcBef>
            </a:pPr>
            <a:r>
              <a:rPr lang="en-US" b="1" dirty="0" smtClean="0">
                <a:solidFill>
                  <a:srgbClr val="FF0066"/>
                </a:solidFill>
              </a:rPr>
              <a:t>LORD   DHANVANTARI</a:t>
            </a:r>
            <a:endParaRPr lang="en-US" b="1" dirty="0">
              <a:solidFill>
                <a:srgbClr val="FF0066"/>
              </a:solidFill>
            </a:endParaRPr>
          </a:p>
        </p:txBody>
      </p:sp>
      <p:sp>
        <p:nvSpPr>
          <p:cNvPr id="36866" name="AutoShape 2" descr="Image result for namaskar in engl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68" name="AutoShape 4" descr="Image result for namaskar in engl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0" name="AutoShape 6" descr="Image result for namaskar in engl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2" name="AutoShape 8" descr="Image result for namaskar in engl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36874" name="AutoShape 10" descr="Image result for namaskar in english"/>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36877" name="Picture 13" descr="C:\Users\user\Desktop\1.jpg"/>
          <p:cNvPicPr>
            <a:picLocks noChangeAspect="1" noChangeArrowheads="1"/>
          </p:cNvPicPr>
          <p:nvPr/>
        </p:nvPicPr>
        <p:blipFill>
          <a:blip r:embed="rId3"/>
          <a:srcRect/>
          <a:stretch>
            <a:fillRect/>
          </a:stretch>
        </p:blipFill>
        <p:spPr bwMode="auto">
          <a:xfrm>
            <a:off x="2514600" y="5743575"/>
            <a:ext cx="628650" cy="88582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162800" cy="715962"/>
          </a:xfrm>
        </p:spPr>
        <p:txBody>
          <a:bodyPr>
            <a:normAutofit fontScale="90000"/>
          </a:bodyPr>
          <a:lstStyle/>
          <a:p>
            <a:r>
              <a:rPr lang="en-US" sz="4000" dirty="0" smtClean="0">
                <a:solidFill>
                  <a:srgbClr val="002060"/>
                </a:solidFill>
              </a:rPr>
              <a:t/>
            </a:r>
            <a:br>
              <a:rPr lang="en-US" sz="4000" dirty="0" smtClean="0">
                <a:solidFill>
                  <a:srgbClr val="002060"/>
                </a:solidFill>
              </a:rPr>
            </a:br>
            <a:r>
              <a:rPr lang="en-US" sz="4000" dirty="0" smtClean="0">
                <a:solidFill>
                  <a:srgbClr val="002060"/>
                </a:solidFill>
              </a:rPr>
              <a:t>Creativity = Inventiveness, New Idea</a:t>
            </a:r>
            <a:r>
              <a:rPr lang="en-US" dirty="0" smtClean="0">
                <a:solidFill>
                  <a:srgbClr val="002060"/>
                </a:solidFill>
              </a:rPr>
              <a:t/>
            </a:r>
            <a:br>
              <a:rPr lang="en-US" dirty="0" smtClean="0">
                <a:solidFill>
                  <a:srgbClr val="002060"/>
                </a:solidFill>
              </a:rPr>
            </a:br>
            <a:endParaRPr lang="en-US" dirty="0"/>
          </a:p>
        </p:txBody>
      </p:sp>
      <p:sp>
        <p:nvSpPr>
          <p:cNvPr id="3" name="Content Placeholder 2"/>
          <p:cNvSpPr>
            <a:spLocks noGrp="1"/>
          </p:cNvSpPr>
          <p:nvPr>
            <p:ph idx="1"/>
          </p:nvPr>
        </p:nvSpPr>
        <p:spPr>
          <a:xfrm>
            <a:off x="457200" y="990600"/>
            <a:ext cx="8382000" cy="5135563"/>
          </a:xfrm>
        </p:spPr>
        <p:txBody>
          <a:bodyPr>
            <a:normAutofit fontScale="85000" lnSpcReduction="10000"/>
          </a:bodyPr>
          <a:lstStyle/>
          <a:p>
            <a:r>
              <a:rPr lang="en-US" dirty="0" smtClean="0">
                <a:solidFill>
                  <a:srgbClr val="002060"/>
                </a:solidFill>
              </a:rPr>
              <a:t>Undiscovered properties of herbs, drugs</a:t>
            </a:r>
          </a:p>
          <a:p>
            <a:r>
              <a:rPr lang="en-US" dirty="0" smtClean="0">
                <a:solidFill>
                  <a:srgbClr val="002060"/>
                </a:solidFill>
              </a:rPr>
              <a:t>New dosage forms</a:t>
            </a:r>
          </a:p>
          <a:p>
            <a:r>
              <a:rPr lang="en-US" dirty="0" smtClean="0">
                <a:solidFill>
                  <a:srgbClr val="002060"/>
                </a:solidFill>
              </a:rPr>
              <a:t>Bringing classical procedures into practices –like Oil Pooling = </a:t>
            </a:r>
            <a:r>
              <a:rPr lang="en-US" dirty="0" err="1" smtClean="0">
                <a:solidFill>
                  <a:srgbClr val="002060"/>
                </a:solidFill>
              </a:rPr>
              <a:t>Gandush</a:t>
            </a:r>
            <a:r>
              <a:rPr lang="en-US" dirty="0" smtClean="0">
                <a:solidFill>
                  <a:srgbClr val="002060"/>
                </a:solidFill>
              </a:rPr>
              <a:t> </a:t>
            </a:r>
            <a:r>
              <a:rPr lang="en-US" dirty="0" err="1" smtClean="0">
                <a:solidFill>
                  <a:srgbClr val="002060"/>
                </a:solidFill>
              </a:rPr>
              <a:t>dharan</a:t>
            </a:r>
            <a:r>
              <a:rPr lang="en-US" dirty="0" smtClean="0">
                <a:solidFill>
                  <a:srgbClr val="002060"/>
                </a:solidFill>
              </a:rPr>
              <a:t> etc. </a:t>
            </a:r>
          </a:p>
          <a:p>
            <a:pPr>
              <a:buNone/>
            </a:pPr>
            <a:r>
              <a:rPr lang="en-US" dirty="0" smtClean="0">
                <a:solidFill>
                  <a:srgbClr val="002060"/>
                </a:solidFill>
              </a:rPr>
              <a:t>     </a:t>
            </a:r>
            <a:r>
              <a:rPr lang="en-US" dirty="0" smtClean="0">
                <a:solidFill>
                  <a:srgbClr val="C00000"/>
                </a:solidFill>
              </a:rPr>
              <a:t>Recently, it has been recognized that oral infection, especially </a:t>
            </a:r>
            <a:r>
              <a:rPr lang="en-US" dirty="0" err="1" smtClean="0">
                <a:solidFill>
                  <a:srgbClr val="C00000"/>
                </a:solidFill>
              </a:rPr>
              <a:t>periodontitis</a:t>
            </a:r>
            <a:r>
              <a:rPr lang="en-US" dirty="0" smtClean="0">
                <a:solidFill>
                  <a:srgbClr val="C00000"/>
                </a:solidFill>
              </a:rPr>
              <a:t>, may affect the course and pathogenesis of a number of systemic diseases, such as cardiovascular disease, bacterial pneumonia, diabetes mellitus, and low birth weight.</a:t>
            </a:r>
          </a:p>
          <a:p>
            <a:r>
              <a:rPr lang="en-US" dirty="0" err="1" smtClean="0">
                <a:solidFill>
                  <a:srgbClr val="002060"/>
                </a:solidFill>
              </a:rPr>
              <a:t>Abhyangam</a:t>
            </a:r>
            <a:r>
              <a:rPr lang="en-US" dirty="0" smtClean="0">
                <a:solidFill>
                  <a:srgbClr val="002060"/>
                </a:solidFill>
              </a:rPr>
              <a:t> = </a:t>
            </a:r>
            <a:r>
              <a:rPr lang="mr-IN" sz="2400" dirty="0" smtClean="0">
                <a:solidFill>
                  <a:srgbClr val="002060"/>
                </a:solidFill>
              </a:rPr>
              <a:t>नित्यं अभ्यंगम आचरयेत - वाग्भट </a:t>
            </a:r>
            <a:endParaRPr lang="en-US" sz="2400" dirty="0" smtClean="0">
              <a:solidFill>
                <a:srgbClr val="002060"/>
              </a:solidFill>
            </a:endParaRPr>
          </a:p>
          <a:p>
            <a:r>
              <a:rPr lang="en-US" dirty="0" smtClean="0">
                <a:solidFill>
                  <a:srgbClr val="002060"/>
                </a:solidFill>
              </a:rPr>
              <a:t>New Devices- Panchakarma, Fistula etc.</a:t>
            </a:r>
          </a:p>
          <a:p>
            <a:r>
              <a:rPr lang="en-US" dirty="0" smtClean="0">
                <a:solidFill>
                  <a:srgbClr val="002060"/>
                </a:solidFill>
              </a:rPr>
              <a:t>  </a:t>
            </a:r>
          </a:p>
          <a:p>
            <a:pPr>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791200" cy="639762"/>
          </a:xfrm>
        </p:spPr>
        <p:txBody>
          <a:bodyPr>
            <a:normAutofit fontScale="90000"/>
          </a:bodyPr>
          <a:lstStyle/>
          <a:p>
            <a:r>
              <a:rPr lang="en-US" sz="3600" dirty="0" smtClean="0">
                <a:solidFill>
                  <a:srgbClr val="002060"/>
                </a:solidFill>
              </a:rPr>
              <a:t/>
            </a:r>
            <a:br>
              <a:rPr lang="en-US" sz="3600" dirty="0" smtClean="0">
                <a:solidFill>
                  <a:srgbClr val="002060"/>
                </a:solidFill>
              </a:rPr>
            </a:br>
            <a:r>
              <a:rPr lang="en-US" sz="3600" dirty="0" smtClean="0">
                <a:solidFill>
                  <a:srgbClr val="002060"/>
                </a:solidFill>
              </a:rPr>
              <a:t>Flexibility = Willingness to change</a:t>
            </a:r>
            <a:br>
              <a:rPr lang="en-US" sz="3600" dirty="0" smtClean="0">
                <a:solidFill>
                  <a:srgbClr val="002060"/>
                </a:solidFill>
              </a:rPr>
            </a:br>
            <a:endParaRPr lang="en-US" sz="3600" dirty="0"/>
          </a:p>
        </p:txBody>
      </p:sp>
      <p:sp>
        <p:nvSpPr>
          <p:cNvPr id="3" name="Content Placeholder 2"/>
          <p:cNvSpPr>
            <a:spLocks noGrp="1"/>
          </p:cNvSpPr>
          <p:nvPr>
            <p:ph idx="1"/>
          </p:nvPr>
        </p:nvSpPr>
        <p:spPr>
          <a:xfrm>
            <a:off x="457200" y="914400"/>
            <a:ext cx="8229600" cy="5211763"/>
          </a:xfrm>
        </p:spPr>
        <p:txBody>
          <a:bodyPr>
            <a:normAutofit fontScale="92500" lnSpcReduction="10000"/>
          </a:bodyPr>
          <a:lstStyle/>
          <a:p>
            <a:pPr>
              <a:buNone/>
            </a:pPr>
            <a:r>
              <a:rPr lang="en-US" dirty="0" smtClean="0"/>
              <a:t>Change is the universal truth</a:t>
            </a:r>
          </a:p>
          <a:p>
            <a:pPr>
              <a:buNone/>
            </a:pPr>
            <a:r>
              <a:rPr lang="en-US" dirty="0" smtClean="0"/>
              <a:t>Different research designs</a:t>
            </a:r>
          </a:p>
          <a:p>
            <a:r>
              <a:rPr lang="en-US" dirty="0" smtClean="0"/>
              <a:t>Fixed designs are normally theory driven</a:t>
            </a:r>
          </a:p>
          <a:p>
            <a:r>
              <a:rPr lang="en-US" dirty="0" smtClean="0"/>
              <a:t>Flexible designs allow for more freedom</a:t>
            </a:r>
          </a:p>
          <a:p>
            <a:r>
              <a:rPr lang="en-US" dirty="0" smtClean="0"/>
              <a:t>Exploratory research studies are also termed as </a:t>
            </a:r>
            <a:r>
              <a:rPr lang="en-US" dirty="0" err="1" smtClean="0"/>
              <a:t>formulative</a:t>
            </a:r>
            <a:r>
              <a:rPr lang="en-US" dirty="0" smtClean="0"/>
              <a:t> research studies. The main purpose of such studies is that of formulating a problem for more precise investigation or of developing the working hypotheses from an operational point of view. The major emphasis in such studies is on the discovery of ideas and insights. </a:t>
            </a:r>
          </a:p>
          <a:p>
            <a:pPr>
              <a:buNone/>
            </a:pP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2667000" cy="533400"/>
          </a:xfrm>
        </p:spPr>
        <p:txBody>
          <a:bodyPr>
            <a:normAutofit fontScale="90000"/>
          </a:bodyPr>
          <a:lstStyle/>
          <a:p>
            <a:r>
              <a:rPr lang="en-US" sz="3600" b="1" dirty="0" smtClean="0">
                <a:solidFill>
                  <a:srgbClr val="002060"/>
                </a:solidFill>
              </a:rPr>
              <a:t/>
            </a:r>
            <a:br>
              <a:rPr lang="en-US" sz="3600" b="1" dirty="0" smtClean="0">
                <a:solidFill>
                  <a:srgbClr val="002060"/>
                </a:solidFill>
              </a:rPr>
            </a:br>
            <a:r>
              <a:rPr lang="en-US" sz="3600" b="1" dirty="0" smtClean="0">
                <a:solidFill>
                  <a:srgbClr val="002060"/>
                </a:solidFill>
              </a:rPr>
              <a:t>Curiosity </a:t>
            </a:r>
            <a:r>
              <a:rPr lang="en-US" sz="3600" dirty="0" smtClean="0">
                <a:solidFill>
                  <a:srgbClr val="002060"/>
                </a:solidFill>
              </a:rPr>
              <a:t/>
            </a:r>
            <a:br>
              <a:rPr lang="en-US" sz="3600" dirty="0" smtClean="0">
                <a:solidFill>
                  <a:srgbClr val="002060"/>
                </a:solidFill>
              </a:rPr>
            </a:br>
            <a:endParaRPr lang="en-US" sz="3600" dirty="0"/>
          </a:p>
        </p:txBody>
      </p:sp>
      <p:sp>
        <p:nvSpPr>
          <p:cNvPr id="3" name="Content Placeholder 2"/>
          <p:cNvSpPr>
            <a:spLocks noGrp="1"/>
          </p:cNvSpPr>
          <p:nvPr>
            <p:ph idx="1"/>
          </p:nvPr>
        </p:nvSpPr>
        <p:spPr>
          <a:xfrm>
            <a:off x="457200" y="685800"/>
            <a:ext cx="8229600" cy="5867400"/>
          </a:xfrm>
        </p:spPr>
        <p:txBody>
          <a:bodyPr>
            <a:normAutofit fontScale="85000" lnSpcReduction="20000"/>
          </a:bodyPr>
          <a:lstStyle/>
          <a:p>
            <a:r>
              <a:rPr lang="en-US" dirty="0" smtClean="0"/>
              <a:t>Passion to explore</a:t>
            </a:r>
          </a:p>
          <a:p>
            <a:r>
              <a:rPr lang="en-US" dirty="0" smtClean="0"/>
              <a:t>strong desire to know or learn something.</a:t>
            </a:r>
          </a:p>
          <a:p>
            <a:r>
              <a:rPr lang="en-US" dirty="0" smtClean="0"/>
              <a:t>one's desire to invest time and energy into learning about concept</a:t>
            </a:r>
          </a:p>
          <a:p>
            <a:r>
              <a:rPr lang="en-US" dirty="0" smtClean="0"/>
              <a:t>The Force Within a Hungry Mind</a:t>
            </a:r>
          </a:p>
          <a:p>
            <a:r>
              <a:rPr lang="en-US" dirty="0" smtClean="0"/>
              <a:t>Endeavor - to exert oneself to </a:t>
            </a:r>
            <a:r>
              <a:rPr lang="en-US" b="1" dirty="0" smtClean="0"/>
              <a:t>do the task</a:t>
            </a:r>
            <a:endParaRPr lang="en-US" dirty="0" smtClean="0"/>
          </a:p>
          <a:p>
            <a:pPr>
              <a:buNone/>
            </a:pPr>
            <a:r>
              <a:rPr lang="en-US" i="1" dirty="0" smtClean="0"/>
              <a:t>"The important thing is not to stop questioning. Curiosity has its own reason for existing." -- Albert Einstein</a:t>
            </a:r>
          </a:p>
          <a:p>
            <a:pPr>
              <a:buNone/>
            </a:pPr>
            <a:r>
              <a:rPr lang="en-US" dirty="0" smtClean="0"/>
              <a:t>curiosity makes learning more effective and enjoyable. Curious students not only ask questions, but also actively seek out the answers. Without curiosity, Sir Isaac Newton would have never formulated the laws of physics, Alexander Fleming probably wouldn't have discovered penicillin, and Marie Curie's pioneering research on radioactivity may not exist.</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87362"/>
          </a:xfrm>
        </p:spPr>
        <p:txBody>
          <a:bodyPr>
            <a:noAutofit/>
          </a:bodyPr>
          <a:lstStyle/>
          <a:p>
            <a:r>
              <a:rPr lang="en-US" sz="3600" dirty="0" smtClean="0"/>
              <a:t/>
            </a:r>
            <a:br>
              <a:rPr lang="en-US" sz="3600" dirty="0" smtClean="0"/>
            </a:br>
            <a:r>
              <a:rPr lang="en-US" sz="3600" dirty="0" smtClean="0"/>
              <a:t>why is curiosity so important?</a:t>
            </a:r>
            <a:br>
              <a:rPr lang="en-US" sz="3600" dirty="0" smtClean="0"/>
            </a:br>
            <a:endParaRPr lang="en-US" sz="3600" dirty="0"/>
          </a:p>
        </p:txBody>
      </p:sp>
      <p:sp>
        <p:nvSpPr>
          <p:cNvPr id="3" name="Content Placeholder 2"/>
          <p:cNvSpPr>
            <a:spLocks noGrp="1"/>
          </p:cNvSpPr>
          <p:nvPr>
            <p:ph idx="1"/>
          </p:nvPr>
        </p:nvSpPr>
        <p:spPr>
          <a:xfrm>
            <a:off x="457200" y="1189037"/>
            <a:ext cx="8458200" cy="4525963"/>
          </a:xfrm>
        </p:spPr>
        <p:txBody>
          <a:bodyPr/>
          <a:lstStyle/>
          <a:p>
            <a:pPr marL="514350" indent="-514350">
              <a:buFont typeface="+mj-lt"/>
              <a:buAutoNum type="arabicPeriod"/>
            </a:pPr>
            <a:r>
              <a:rPr lang="en-US" b="1" dirty="0" smtClean="0"/>
              <a:t>It makes your mind active instead of passive</a:t>
            </a:r>
          </a:p>
          <a:p>
            <a:pPr marL="514350" indent="-514350">
              <a:buFont typeface="+mj-lt"/>
              <a:buAutoNum type="arabicPeriod"/>
            </a:pPr>
            <a:r>
              <a:rPr lang="en-US" b="1" dirty="0" smtClean="0"/>
              <a:t>It makes your mind observant of new ideas</a:t>
            </a:r>
          </a:p>
          <a:p>
            <a:pPr marL="514350" indent="-514350">
              <a:buFont typeface="+mj-lt"/>
              <a:buAutoNum type="arabicPeriod"/>
            </a:pPr>
            <a:r>
              <a:rPr lang="en-US" b="1" dirty="0" smtClean="0"/>
              <a:t>It opens up new worlds and possibilities</a:t>
            </a:r>
          </a:p>
          <a:p>
            <a:pPr marL="514350" indent="-514350">
              <a:buFont typeface="+mj-lt"/>
              <a:buAutoNum type="arabicPeriod"/>
            </a:pPr>
            <a:r>
              <a:rPr lang="en-US" b="1" dirty="0" smtClean="0"/>
              <a:t>It brings excitement into your life</a:t>
            </a:r>
          </a:p>
          <a:p>
            <a:pPr marL="514350" indent="-514350">
              <a:buNone/>
            </a:pP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638800" cy="639762"/>
          </a:xfrm>
        </p:spPr>
        <p:txBody>
          <a:bodyPr>
            <a:normAutofit fontScale="90000"/>
          </a:bodyPr>
          <a:lstStyle/>
          <a:p>
            <a:r>
              <a:rPr lang="en-US" dirty="0" smtClean="0">
                <a:solidFill>
                  <a:srgbClr val="002060"/>
                </a:solidFill>
              </a:rPr>
              <a:t/>
            </a:r>
            <a:br>
              <a:rPr lang="en-US" dirty="0" smtClean="0">
                <a:solidFill>
                  <a:srgbClr val="002060"/>
                </a:solidFill>
              </a:rPr>
            </a:br>
            <a:r>
              <a:rPr lang="en-US" sz="4000" dirty="0" smtClean="0">
                <a:solidFill>
                  <a:srgbClr val="002060"/>
                </a:solidFill>
              </a:rPr>
              <a:t>Objectivity = Lack of bias and </a:t>
            </a:r>
            <a:r>
              <a:rPr lang="en-US" dirty="0" smtClean="0">
                <a:solidFill>
                  <a:srgbClr val="002060"/>
                </a:solidFill>
              </a:rPr>
              <a:t/>
            </a:r>
            <a:br>
              <a:rPr lang="en-US" dirty="0" smtClean="0">
                <a:solidFill>
                  <a:srgbClr val="002060"/>
                </a:solidFill>
              </a:rPr>
            </a:br>
            <a:endParaRPr lang="en-US" dirty="0"/>
          </a:p>
        </p:txBody>
      </p:sp>
      <p:sp>
        <p:nvSpPr>
          <p:cNvPr id="3" name="Content Placeholder 2"/>
          <p:cNvSpPr>
            <a:spLocks noGrp="1"/>
          </p:cNvSpPr>
          <p:nvPr>
            <p:ph idx="1"/>
          </p:nvPr>
        </p:nvSpPr>
        <p:spPr>
          <a:xfrm>
            <a:off x="457200" y="914400"/>
            <a:ext cx="8229600" cy="5211763"/>
          </a:xfrm>
        </p:spPr>
        <p:txBody>
          <a:bodyPr>
            <a:normAutofit fontScale="85000" lnSpcReduction="20000"/>
          </a:bodyPr>
          <a:lstStyle/>
          <a:p>
            <a:pPr>
              <a:buNone/>
            </a:pPr>
            <a:r>
              <a:rPr lang="en-US" dirty="0" smtClean="0">
                <a:hlinkClick r:id="rId2"/>
              </a:rPr>
              <a:t>Reality</a:t>
            </a:r>
          </a:p>
          <a:p>
            <a:pPr>
              <a:buNone/>
            </a:pPr>
            <a:r>
              <a:rPr lang="en-US" dirty="0" smtClean="0">
                <a:hlinkClick r:id="rId2"/>
              </a:rPr>
              <a:t>impartiality</a:t>
            </a:r>
            <a:r>
              <a:rPr lang="en-US" dirty="0" smtClean="0"/>
              <a:t>, </a:t>
            </a:r>
          </a:p>
          <a:p>
            <a:pPr>
              <a:buNone/>
            </a:pPr>
            <a:r>
              <a:rPr lang="en-US" dirty="0" smtClean="0"/>
              <a:t>absence of bias/prejudice, </a:t>
            </a:r>
          </a:p>
          <a:p>
            <a:pPr>
              <a:buNone/>
            </a:pPr>
            <a:r>
              <a:rPr lang="en-US" dirty="0" smtClean="0">
                <a:hlinkClick r:id="rId3"/>
              </a:rPr>
              <a:t>fairness</a:t>
            </a:r>
            <a:r>
              <a:rPr lang="en-US" dirty="0" smtClean="0"/>
              <a:t>, fair-mindedness, </a:t>
            </a:r>
          </a:p>
          <a:p>
            <a:pPr>
              <a:buNone/>
            </a:pPr>
            <a:r>
              <a:rPr lang="en-US" dirty="0" smtClean="0"/>
              <a:t>equitableness,</a:t>
            </a:r>
          </a:p>
          <a:p>
            <a:pPr>
              <a:buNone/>
            </a:pPr>
            <a:r>
              <a:rPr lang="en-US" dirty="0" smtClean="0"/>
              <a:t>equitability, even-handedness,</a:t>
            </a:r>
          </a:p>
          <a:p>
            <a:pPr>
              <a:buNone/>
            </a:pPr>
            <a:r>
              <a:rPr lang="en-US" dirty="0" smtClean="0"/>
              <a:t> justness,</a:t>
            </a:r>
          </a:p>
          <a:p>
            <a:pPr>
              <a:buNone/>
            </a:pPr>
            <a:r>
              <a:rPr lang="en-US" dirty="0" smtClean="0"/>
              <a:t> </a:t>
            </a:r>
            <a:r>
              <a:rPr lang="en-US" dirty="0" smtClean="0">
                <a:hlinkClick r:id="rId4"/>
              </a:rPr>
              <a:t>justice</a:t>
            </a:r>
            <a:r>
              <a:rPr lang="en-US" dirty="0" smtClean="0"/>
              <a:t>, open-mindedness, </a:t>
            </a:r>
          </a:p>
          <a:p>
            <a:pPr>
              <a:buNone/>
            </a:pPr>
            <a:r>
              <a:rPr lang="en-US" dirty="0" smtClean="0">
                <a:hlinkClick r:id="rId5"/>
              </a:rPr>
              <a:t>disinterest</a:t>
            </a:r>
            <a:r>
              <a:rPr lang="en-US" dirty="0" smtClean="0"/>
              <a:t>, </a:t>
            </a:r>
          </a:p>
          <a:p>
            <a:pPr>
              <a:buNone/>
            </a:pPr>
            <a:r>
              <a:rPr lang="en-US" u="sng" dirty="0" smtClean="0">
                <a:hlinkClick r:id="rId6"/>
              </a:rPr>
              <a:t>detachment</a:t>
            </a:r>
            <a:r>
              <a:rPr lang="en-US" dirty="0" smtClean="0"/>
              <a:t>, dispassionateness, </a:t>
            </a:r>
          </a:p>
          <a:p>
            <a:pPr>
              <a:buNone/>
            </a:pPr>
            <a:r>
              <a:rPr lang="en-US" dirty="0" smtClean="0">
                <a:hlinkClick r:id="rId7"/>
              </a:rPr>
              <a:t>neutrality</a:t>
            </a:r>
            <a:r>
              <a:rPr lang="en-US" dirty="0" smtClean="0"/>
              <a:t>“  </a:t>
            </a:r>
          </a:p>
          <a:p>
            <a:pPr>
              <a:buNone/>
            </a:pPr>
            <a:r>
              <a:rPr lang="en-US" dirty="0" smtClean="0">
                <a:solidFill>
                  <a:srgbClr val="FF0000"/>
                </a:solidFill>
              </a:rPr>
              <a:t>Research is the search for truth, truth and only truth</a:t>
            </a:r>
          </a:p>
          <a:p>
            <a:pPr>
              <a:buNone/>
            </a:pPr>
            <a:endParaRPr lang="en-US" dirty="0" smtClean="0"/>
          </a:p>
          <a:p>
            <a:pPr>
              <a:buNone/>
            </a:pP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86800" cy="411162"/>
          </a:xfrm>
        </p:spPr>
        <p:txBody>
          <a:bodyPr>
            <a:normAutofit fontScale="90000"/>
          </a:bodyPr>
          <a:lstStyle/>
          <a:p>
            <a:r>
              <a:rPr lang="en-US" dirty="0" smtClean="0">
                <a:solidFill>
                  <a:srgbClr val="002060"/>
                </a:solidFill>
              </a:rPr>
              <a:t/>
            </a:r>
            <a:br>
              <a:rPr lang="en-US" dirty="0" smtClean="0">
                <a:solidFill>
                  <a:srgbClr val="002060"/>
                </a:solidFill>
              </a:rPr>
            </a:br>
            <a:r>
              <a:rPr lang="en-US" sz="3600" dirty="0" smtClean="0">
                <a:solidFill>
                  <a:srgbClr val="002060"/>
                </a:solidFill>
              </a:rPr>
              <a:t>Communication = Related Scientist, Papers etc.</a:t>
            </a:r>
            <a:br>
              <a:rPr lang="en-US" sz="3600" dirty="0" smtClean="0">
                <a:solidFill>
                  <a:srgbClr val="002060"/>
                </a:solidFill>
              </a:rPr>
            </a:br>
            <a:endParaRPr lang="en-US" sz="3600" dirty="0"/>
          </a:p>
        </p:txBody>
      </p:sp>
      <p:sp>
        <p:nvSpPr>
          <p:cNvPr id="3" name="Content Placeholder 2"/>
          <p:cNvSpPr>
            <a:spLocks noGrp="1"/>
          </p:cNvSpPr>
          <p:nvPr>
            <p:ph idx="1"/>
          </p:nvPr>
        </p:nvSpPr>
        <p:spPr>
          <a:xfrm>
            <a:off x="228600" y="762000"/>
            <a:ext cx="8610600" cy="5135563"/>
          </a:xfrm>
        </p:spPr>
        <p:txBody>
          <a:bodyPr>
            <a:normAutofit fontScale="70000" lnSpcReduction="20000"/>
          </a:bodyPr>
          <a:lstStyle/>
          <a:p>
            <a:pPr>
              <a:buNone/>
            </a:pPr>
            <a:r>
              <a:rPr lang="en-US" dirty="0" smtClean="0"/>
              <a:t>World is small in this computer age, so should be connected with all related resources</a:t>
            </a:r>
          </a:p>
          <a:p>
            <a:r>
              <a:rPr lang="en-US" dirty="0" smtClean="0"/>
              <a:t>Ancient / Classical Scripts or Literature</a:t>
            </a:r>
          </a:p>
          <a:p>
            <a:r>
              <a:rPr lang="en-US" dirty="0" err="1" smtClean="0"/>
              <a:t>Researchgate</a:t>
            </a:r>
            <a:endParaRPr lang="en-US" dirty="0" smtClean="0"/>
          </a:p>
          <a:p>
            <a:r>
              <a:rPr lang="en-US" dirty="0" smtClean="0"/>
              <a:t>LinkedIn</a:t>
            </a:r>
          </a:p>
          <a:p>
            <a:r>
              <a:rPr lang="en-US" dirty="0" smtClean="0"/>
              <a:t>Academic Key</a:t>
            </a:r>
          </a:p>
          <a:p>
            <a:r>
              <a:rPr lang="en-US" dirty="0" smtClean="0"/>
              <a:t>American Botanical Council</a:t>
            </a:r>
          </a:p>
          <a:p>
            <a:r>
              <a:rPr lang="en-US" dirty="0" smtClean="0"/>
              <a:t>NIH- USA</a:t>
            </a:r>
          </a:p>
          <a:p>
            <a:r>
              <a:rPr lang="en-US" dirty="0" smtClean="0"/>
              <a:t>Different magazines</a:t>
            </a:r>
          </a:p>
          <a:p>
            <a:r>
              <a:rPr lang="en-US" dirty="0" smtClean="0"/>
              <a:t>Different related websites –</a:t>
            </a:r>
          </a:p>
          <a:p>
            <a:r>
              <a:rPr lang="en-US" dirty="0" smtClean="0"/>
              <a:t>NIN</a:t>
            </a:r>
          </a:p>
          <a:p>
            <a:r>
              <a:rPr lang="en-US" dirty="0" smtClean="0"/>
              <a:t>IVR</a:t>
            </a:r>
          </a:p>
          <a:p>
            <a:r>
              <a:rPr lang="en-US" dirty="0" smtClean="0"/>
              <a:t>Indian Academy of  Science</a:t>
            </a:r>
          </a:p>
          <a:p>
            <a:r>
              <a:rPr lang="en-US" dirty="0" smtClean="0"/>
              <a:t>Google- Searching</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534400" cy="609600"/>
          </a:xfrm>
        </p:spPr>
        <p:txBody>
          <a:bodyPr>
            <a:normAutofit fontScale="90000"/>
          </a:bodyPr>
          <a:lstStyle/>
          <a:p>
            <a:r>
              <a:rPr lang="en-US" b="1" dirty="0" smtClean="0">
                <a:solidFill>
                  <a:srgbClr val="002060"/>
                </a:solidFill>
              </a:rPr>
              <a:t>Way ahead CCRAS-Suggestions</a:t>
            </a:r>
            <a:endParaRPr lang="en-US" b="1" dirty="0">
              <a:solidFill>
                <a:srgbClr val="002060"/>
              </a:solidFill>
            </a:endParaRPr>
          </a:p>
        </p:txBody>
      </p:sp>
      <p:sp>
        <p:nvSpPr>
          <p:cNvPr id="3" name="Content Placeholder 2"/>
          <p:cNvSpPr>
            <a:spLocks noGrp="1"/>
          </p:cNvSpPr>
          <p:nvPr>
            <p:ph idx="1"/>
          </p:nvPr>
        </p:nvSpPr>
        <p:spPr>
          <a:xfrm>
            <a:off x="457200" y="609600"/>
            <a:ext cx="8305800" cy="5715000"/>
          </a:xfrm>
        </p:spPr>
        <p:txBody>
          <a:bodyPr>
            <a:normAutofit fontScale="77500" lnSpcReduction="20000"/>
          </a:bodyPr>
          <a:lstStyle/>
          <a:p>
            <a:r>
              <a:rPr lang="en-US" dirty="0" smtClean="0"/>
              <a:t>Infra Structure Development</a:t>
            </a:r>
          </a:p>
          <a:p>
            <a:r>
              <a:rPr lang="en-US" dirty="0" smtClean="0"/>
              <a:t>New Drug Development –GTP</a:t>
            </a:r>
          </a:p>
          <a:p>
            <a:r>
              <a:rPr lang="en-US" dirty="0" smtClean="0"/>
              <a:t>RCH </a:t>
            </a:r>
          </a:p>
          <a:p>
            <a:r>
              <a:rPr lang="en-US" dirty="0" smtClean="0"/>
              <a:t>Drugs in Pipe line </a:t>
            </a:r>
          </a:p>
          <a:p>
            <a:pPr>
              <a:buNone/>
            </a:pPr>
            <a:r>
              <a:rPr lang="en-US" dirty="0" smtClean="0"/>
              <a:t>Filariasis- Joint Research Project with ICMR-</a:t>
            </a:r>
          </a:p>
          <a:p>
            <a:pPr>
              <a:buNone/>
            </a:pPr>
            <a:r>
              <a:rPr lang="en-US" dirty="0" smtClean="0"/>
              <a:t>Antidandruff-Jabalpur University -Veterinary</a:t>
            </a:r>
          </a:p>
          <a:p>
            <a:r>
              <a:rPr lang="en-US" dirty="0" smtClean="0"/>
              <a:t>Panchakarma Instruments</a:t>
            </a:r>
          </a:p>
          <a:p>
            <a:r>
              <a:rPr lang="en-US" dirty="0" smtClean="0"/>
              <a:t>Joint Research Projects with Institutes and Pharmaceutical Industries- </a:t>
            </a:r>
          </a:p>
          <a:p>
            <a:r>
              <a:rPr lang="en-US" dirty="0" smtClean="0"/>
              <a:t>Antarctica Tea and </a:t>
            </a:r>
            <a:r>
              <a:rPr lang="en-US" dirty="0" err="1" smtClean="0"/>
              <a:t>Laddu</a:t>
            </a:r>
            <a:endParaRPr lang="en-US" dirty="0" smtClean="0"/>
          </a:p>
          <a:p>
            <a:r>
              <a:rPr lang="en-US" dirty="0" err="1" smtClean="0"/>
              <a:t>Nimbidin</a:t>
            </a:r>
            <a:r>
              <a:rPr lang="en-US" dirty="0" smtClean="0"/>
              <a:t> –Psoriasis, Peptic Disease and Male </a:t>
            </a:r>
            <a:r>
              <a:rPr lang="en-US" dirty="0" smtClean="0"/>
              <a:t>Contraceptive</a:t>
            </a:r>
          </a:p>
          <a:p>
            <a:r>
              <a:rPr lang="en-US" dirty="0" smtClean="0"/>
              <a:t>Drug and Cosmetic Acts Books -56 (Some Books are not Available, may be published)</a:t>
            </a:r>
          </a:p>
          <a:p>
            <a:r>
              <a:rPr lang="en-US" dirty="0" smtClean="0"/>
              <a:t>All </a:t>
            </a:r>
            <a:r>
              <a:rPr lang="en-US" dirty="0" err="1" smtClean="0"/>
              <a:t>Nighantus</a:t>
            </a:r>
            <a:r>
              <a:rPr lang="en-US" dirty="0" smtClean="0"/>
              <a:t> (are </a:t>
            </a:r>
            <a:r>
              <a:rPr lang="en-US" dirty="0" smtClean="0"/>
              <a:t>not Available, may be </a:t>
            </a:r>
            <a:r>
              <a:rPr lang="en-US" dirty="0" smtClean="0"/>
              <a:t>published with translation in Hindi and English)</a:t>
            </a:r>
          </a:p>
          <a:p>
            <a:endParaRPr lang="en-US" dirty="0" smtClean="0"/>
          </a:p>
          <a:p>
            <a:endParaRPr lang="en-US" dirty="0" smtClean="0"/>
          </a:p>
          <a:p>
            <a:endParaRPr lang="en-US" dirty="0" smtClean="0"/>
          </a:p>
          <a:p>
            <a:endParaRPr lang="en-US" dirty="0" smtClean="0"/>
          </a:p>
          <a:p>
            <a:pPr>
              <a:buNone/>
            </a:pPr>
            <a:endParaRPr lang="en-US" dirty="0" smtClean="0"/>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038"/>
            <a:ext cx="3886200" cy="639762"/>
          </a:xfrm>
        </p:spPr>
        <p:txBody>
          <a:bodyPr>
            <a:normAutofit fontScale="90000"/>
          </a:bodyPr>
          <a:lstStyle/>
          <a:p>
            <a:r>
              <a:rPr lang="en-US" sz="4000" dirty="0" smtClean="0"/>
              <a:t>Continue</a:t>
            </a:r>
            <a:r>
              <a:rPr lang="en-US" dirty="0" smtClean="0"/>
              <a:t>……..</a:t>
            </a:r>
            <a:endParaRPr lang="en-US" dirty="0"/>
          </a:p>
        </p:txBody>
      </p:sp>
      <p:sp>
        <p:nvSpPr>
          <p:cNvPr id="3" name="Content Placeholder 2"/>
          <p:cNvSpPr>
            <a:spLocks noGrp="1"/>
          </p:cNvSpPr>
          <p:nvPr>
            <p:ph idx="1"/>
          </p:nvPr>
        </p:nvSpPr>
        <p:spPr>
          <a:xfrm>
            <a:off x="457200" y="762000"/>
            <a:ext cx="8382000" cy="5410200"/>
          </a:xfrm>
        </p:spPr>
        <p:txBody>
          <a:bodyPr>
            <a:normAutofit fontScale="70000" lnSpcReduction="20000"/>
          </a:bodyPr>
          <a:lstStyle/>
          <a:p>
            <a:r>
              <a:rPr lang="en-US" dirty="0" smtClean="0"/>
              <a:t>Nano Technology </a:t>
            </a:r>
          </a:p>
          <a:p>
            <a:r>
              <a:rPr lang="en-US" dirty="0" smtClean="0"/>
              <a:t>Drug delivery through Patch = Lepa</a:t>
            </a:r>
          </a:p>
          <a:p>
            <a:r>
              <a:rPr lang="en-US" dirty="0" smtClean="0"/>
              <a:t>Anushastra Karmas = Minimal Invasive Para Surgical Measures</a:t>
            </a:r>
          </a:p>
          <a:p>
            <a:r>
              <a:rPr lang="en-US" dirty="0" smtClean="0"/>
              <a:t>Ras Shastra</a:t>
            </a:r>
          </a:p>
          <a:p>
            <a:r>
              <a:rPr lang="en-US" dirty="0" smtClean="0"/>
              <a:t>Classical Drugs Trials</a:t>
            </a:r>
          </a:p>
          <a:p>
            <a:r>
              <a:rPr lang="en-US" dirty="0" smtClean="0"/>
              <a:t>Sports medicine</a:t>
            </a:r>
          </a:p>
          <a:p>
            <a:r>
              <a:rPr lang="en-US" dirty="0" smtClean="0"/>
              <a:t>Diet and Diseases</a:t>
            </a:r>
          </a:p>
          <a:p>
            <a:r>
              <a:rPr lang="en-US" dirty="0" smtClean="0"/>
              <a:t>Ayurveda Veterinary Medicine</a:t>
            </a:r>
          </a:p>
          <a:p>
            <a:r>
              <a:rPr lang="en-US" dirty="0" err="1" smtClean="0"/>
              <a:t>Vriksha</a:t>
            </a:r>
            <a:r>
              <a:rPr lang="en-US" dirty="0" smtClean="0"/>
              <a:t> Ayurveda</a:t>
            </a:r>
          </a:p>
          <a:p>
            <a:r>
              <a:rPr lang="en-US" dirty="0" smtClean="0"/>
              <a:t>Ayurveda Cosmetics</a:t>
            </a:r>
          </a:p>
          <a:p>
            <a:r>
              <a:rPr lang="en-US" dirty="0" smtClean="0"/>
              <a:t>H.R. Development Institute </a:t>
            </a:r>
          </a:p>
          <a:p>
            <a:r>
              <a:rPr lang="en-US" dirty="0" smtClean="0"/>
              <a:t>MDR T.B.</a:t>
            </a:r>
          </a:p>
          <a:p>
            <a:r>
              <a:rPr lang="en-US" dirty="0" smtClean="0"/>
              <a:t>Ayurveda Clinics in Embassies</a:t>
            </a:r>
          </a:p>
          <a:p>
            <a:r>
              <a:rPr lang="en-US" dirty="0" smtClean="0"/>
              <a:t>Ayurveda Training to Other Medical </a:t>
            </a:r>
            <a:r>
              <a:rPr lang="en-US" dirty="0" err="1" smtClean="0"/>
              <a:t>Pathy</a:t>
            </a:r>
            <a:r>
              <a:rPr lang="en-US" dirty="0" smtClean="0"/>
              <a:t> Doctors- </a:t>
            </a:r>
            <a:r>
              <a:rPr lang="en-US" dirty="0" err="1" smtClean="0"/>
              <a:t>Exa</a:t>
            </a:r>
            <a:r>
              <a:rPr lang="en-US" dirty="0" smtClean="0"/>
              <a:t>. CCRAS and Red Cross Society a joint Ayurveda </a:t>
            </a:r>
            <a:r>
              <a:rPr lang="en-US" dirty="0" err="1" smtClean="0"/>
              <a:t>Prog</a:t>
            </a:r>
            <a:r>
              <a:rPr lang="en-US" dirty="0" smtClean="0"/>
              <a:t>. For common people.</a:t>
            </a:r>
          </a:p>
          <a:p>
            <a:endParaRPr lang="en-US" dirty="0" smtClean="0"/>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76200"/>
            <a:ext cx="8534400" cy="762000"/>
          </a:xfrm>
        </p:spPr>
        <p:txBody>
          <a:bodyPr>
            <a:noAutofit/>
          </a:bodyPr>
          <a:lstStyle/>
          <a:p>
            <a:r>
              <a:rPr lang="en-US" sz="4000" b="1" dirty="0" smtClean="0"/>
              <a:t>My ahead… some specific cases ……….</a:t>
            </a:r>
            <a:endParaRPr lang="en-US" sz="4000" b="1" dirty="0"/>
          </a:p>
        </p:txBody>
      </p:sp>
      <p:sp>
        <p:nvSpPr>
          <p:cNvPr id="3" name="Rectangle 2"/>
          <p:cNvSpPr/>
          <p:nvPr/>
        </p:nvSpPr>
        <p:spPr>
          <a:xfrm>
            <a:off x="685800" y="838201"/>
            <a:ext cx="8153400" cy="2031325"/>
          </a:xfrm>
          <a:prstGeom prst="rect">
            <a:avLst/>
          </a:prstGeom>
        </p:spPr>
        <p:txBody>
          <a:bodyPr wrap="square">
            <a:spAutoFit/>
          </a:bodyPr>
          <a:lstStyle/>
          <a:p>
            <a:endParaRPr lang="en-US" b="1" dirty="0" smtClean="0">
              <a:solidFill>
                <a:srgbClr val="002060"/>
              </a:solidFill>
            </a:endParaRPr>
          </a:p>
          <a:p>
            <a:endParaRPr lang="en-US" b="1" dirty="0" smtClean="0">
              <a:solidFill>
                <a:srgbClr val="002060"/>
              </a:solidFill>
            </a:endParaRPr>
          </a:p>
          <a:p>
            <a:endParaRPr lang="en-US" b="1" dirty="0" smtClean="0">
              <a:solidFill>
                <a:srgbClr val="002060"/>
              </a:solidFill>
            </a:endParaRPr>
          </a:p>
          <a:p>
            <a:endParaRPr lang="en-US" b="1" dirty="0" smtClean="0">
              <a:solidFill>
                <a:srgbClr val="002060"/>
              </a:solidFill>
            </a:endParaRPr>
          </a:p>
          <a:p>
            <a:endParaRPr lang="en-US" b="1" dirty="0" smtClean="0">
              <a:solidFill>
                <a:srgbClr val="002060"/>
              </a:solidFill>
            </a:endParaRPr>
          </a:p>
          <a:p>
            <a:endParaRPr lang="en-US" b="1" dirty="0" smtClean="0">
              <a:solidFill>
                <a:srgbClr val="002060"/>
              </a:solidFill>
            </a:endParaRPr>
          </a:p>
          <a:p>
            <a:endParaRPr lang="en-US" b="1" dirty="0">
              <a:solidFill>
                <a:srgbClr val="002060"/>
              </a:solidFill>
            </a:endParaRPr>
          </a:p>
        </p:txBody>
      </p:sp>
      <p:sp>
        <p:nvSpPr>
          <p:cNvPr id="4" name="Rectangle 3"/>
          <p:cNvSpPr/>
          <p:nvPr/>
        </p:nvSpPr>
        <p:spPr>
          <a:xfrm>
            <a:off x="304800" y="685800"/>
            <a:ext cx="8610600" cy="6555641"/>
          </a:xfrm>
          <a:prstGeom prst="rect">
            <a:avLst/>
          </a:prstGeom>
        </p:spPr>
        <p:txBody>
          <a:bodyPr wrap="square">
            <a:spAutoFit/>
          </a:bodyPr>
          <a:lstStyle/>
          <a:p>
            <a:endParaRPr lang="en-US" b="1" dirty="0" smtClean="0"/>
          </a:p>
          <a:p>
            <a:endParaRPr lang="en-US" b="1" dirty="0" smtClean="0"/>
          </a:p>
          <a:p>
            <a:endParaRPr lang="en-US" b="1" dirty="0" smtClean="0"/>
          </a:p>
          <a:p>
            <a:pPr>
              <a:buFont typeface="Arial" pitchFamily="34" charset="0"/>
              <a:buChar char="•"/>
            </a:pPr>
            <a:endParaRPr lang="en-US" sz="2400" b="1" dirty="0" smtClean="0">
              <a:solidFill>
                <a:srgbClr val="C00000"/>
              </a:solidFill>
            </a:endParaRPr>
          </a:p>
          <a:p>
            <a:pPr>
              <a:buFont typeface="Arial" pitchFamily="34" charset="0"/>
              <a:buChar char="•"/>
            </a:pPr>
            <a:r>
              <a:rPr lang="en-US" sz="2400" b="1" dirty="0" smtClean="0">
                <a:solidFill>
                  <a:srgbClr val="C00000"/>
                </a:solidFill>
              </a:rPr>
              <a:t>Bharat </a:t>
            </a:r>
            <a:r>
              <a:rPr lang="en-US" sz="2400" b="1" dirty="0" err="1" smtClean="0">
                <a:solidFill>
                  <a:srgbClr val="C00000"/>
                </a:solidFill>
              </a:rPr>
              <a:t>Ratna</a:t>
            </a:r>
            <a:r>
              <a:rPr lang="en-US" sz="2400" b="1" dirty="0" smtClean="0">
                <a:solidFill>
                  <a:srgbClr val="C00000"/>
                </a:solidFill>
              </a:rPr>
              <a:t> </a:t>
            </a:r>
            <a:r>
              <a:rPr lang="en-US" sz="2400" b="1" dirty="0" err="1" smtClean="0">
                <a:solidFill>
                  <a:srgbClr val="C00000"/>
                </a:solidFill>
              </a:rPr>
              <a:t>awardee</a:t>
            </a:r>
            <a:r>
              <a:rPr lang="en-US" sz="2400" b="1" dirty="0" smtClean="0">
                <a:solidFill>
                  <a:srgbClr val="C00000"/>
                </a:solidFill>
              </a:rPr>
              <a:t> C.N.R. </a:t>
            </a:r>
            <a:r>
              <a:rPr lang="en-US" sz="2400" b="1" dirty="0" err="1" smtClean="0">
                <a:solidFill>
                  <a:srgbClr val="C00000"/>
                </a:solidFill>
              </a:rPr>
              <a:t>Rao</a:t>
            </a:r>
            <a:r>
              <a:rPr lang="en-US" sz="2400" b="1" dirty="0" smtClean="0">
                <a:solidFill>
                  <a:srgbClr val="C00000"/>
                </a:solidFill>
              </a:rPr>
              <a:t>, has said that his life is dedicated to India.“Even at the age of 83, I have been receiving offers from many nations to work for them … but it is my strong commitment to serve my nation till my last breath,”</a:t>
            </a:r>
          </a:p>
          <a:p>
            <a:pPr>
              <a:buFont typeface="Arial" pitchFamily="34" charset="0"/>
              <a:buChar char="•"/>
            </a:pPr>
            <a:endParaRPr lang="en-US" sz="2400" b="1" dirty="0" smtClean="0">
              <a:solidFill>
                <a:srgbClr val="C00000"/>
              </a:solidFill>
            </a:endParaRPr>
          </a:p>
          <a:p>
            <a:pPr>
              <a:buFont typeface="Arial" pitchFamily="34" charset="0"/>
              <a:buChar char="•"/>
            </a:pPr>
            <a:r>
              <a:rPr lang="en-US" sz="2400" b="1" dirty="0" smtClean="0">
                <a:solidFill>
                  <a:srgbClr val="C00000"/>
                </a:solidFill>
              </a:rPr>
              <a:t>The Australian scientist, David </a:t>
            </a:r>
            <a:r>
              <a:rPr lang="en-US" sz="2400" b="1" dirty="0" err="1" smtClean="0">
                <a:solidFill>
                  <a:srgbClr val="C00000"/>
                </a:solidFill>
              </a:rPr>
              <a:t>Goodall</a:t>
            </a:r>
            <a:r>
              <a:rPr lang="en-US" sz="2400" b="1" dirty="0" smtClean="0">
                <a:solidFill>
                  <a:srgbClr val="C00000"/>
                </a:solidFill>
              </a:rPr>
              <a:t> 102-year-old scientist has vowed to keep working until his last breath.</a:t>
            </a:r>
          </a:p>
          <a:p>
            <a:endParaRPr lang="en-US" sz="2400" b="1" dirty="0" smtClean="0">
              <a:solidFill>
                <a:srgbClr val="C00000"/>
              </a:solidFill>
            </a:endParaRPr>
          </a:p>
          <a:p>
            <a:endParaRPr lang="en-US" sz="2400" b="1" dirty="0" smtClean="0">
              <a:solidFill>
                <a:srgbClr val="C00000"/>
              </a:solidFill>
            </a:endParaRPr>
          </a:p>
          <a:p>
            <a:endParaRPr lang="en-US" b="1" dirty="0" smtClean="0"/>
          </a:p>
          <a:p>
            <a:endParaRPr lang="en-US" b="1" dirty="0" smtClean="0"/>
          </a:p>
          <a:p>
            <a:endParaRPr lang="en-US" b="1" dirty="0" smtClean="0"/>
          </a:p>
          <a:p>
            <a:endParaRPr lang="en-US" b="1" dirty="0" smtClean="0"/>
          </a:p>
          <a:p>
            <a:endParaRPr lang="en-US" b="1" dirty="0" smtClean="0"/>
          </a:p>
          <a:p>
            <a:endParaRPr lang="en-US" b="1" dirty="0" smtClean="0"/>
          </a:p>
          <a:p>
            <a:endParaRPr lang="en-US" b="1" dirty="0"/>
          </a:p>
        </p:txBody>
      </p:sp>
      <p:sp>
        <p:nvSpPr>
          <p:cNvPr id="6" name="Rectangle 5"/>
          <p:cNvSpPr/>
          <p:nvPr/>
        </p:nvSpPr>
        <p:spPr>
          <a:xfrm>
            <a:off x="381000" y="685800"/>
            <a:ext cx="8610600" cy="830997"/>
          </a:xfrm>
          <a:prstGeom prst="rect">
            <a:avLst/>
          </a:prstGeom>
        </p:spPr>
        <p:txBody>
          <a:bodyPr wrap="square">
            <a:spAutoFit/>
          </a:bodyPr>
          <a:lstStyle/>
          <a:p>
            <a:pPr>
              <a:buFont typeface="Arial" pitchFamily="34" charset="0"/>
              <a:buChar char="•"/>
            </a:pPr>
            <a:r>
              <a:rPr lang="en-US" b="1" dirty="0" smtClean="0"/>
              <a:t> </a:t>
            </a:r>
            <a:r>
              <a:rPr lang="en-US" sz="2400" b="1" dirty="0" smtClean="0">
                <a:solidFill>
                  <a:srgbClr val="C00000"/>
                </a:solidFill>
              </a:rPr>
              <a:t>APJ Abdul </a:t>
            </a:r>
            <a:r>
              <a:rPr lang="en-US" sz="2400" b="1" dirty="0" err="1" smtClean="0">
                <a:solidFill>
                  <a:srgbClr val="C00000"/>
                </a:solidFill>
              </a:rPr>
              <a:t>Kalam</a:t>
            </a:r>
            <a:r>
              <a:rPr lang="en-US" sz="2400" b="1" dirty="0" smtClean="0">
                <a:solidFill>
                  <a:srgbClr val="C00000"/>
                </a:solidFill>
              </a:rPr>
              <a:t>, being fondly remembered by many, spending his last breath inspiring others as he had done throughout his life.</a:t>
            </a:r>
            <a:endParaRPr lang="en-US" sz="2400" b="1" dirty="0">
              <a:solidFill>
                <a:srgbClr val="C00000"/>
              </a:solidFill>
            </a:endParaRPr>
          </a:p>
        </p:txBody>
      </p:sp>
      <p:sp>
        <p:nvSpPr>
          <p:cNvPr id="7" name="Rectangle 6"/>
          <p:cNvSpPr/>
          <p:nvPr/>
        </p:nvSpPr>
        <p:spPr>
          <a:xfrm>
            <a:off x="533400" y="4722674"/>
            <a:ext cx="8153400" cy="1754326"/>
          </a:xfrm>
          <a:prstGeom prst="rect">
            <a:avLst/>
          </a:prstGeom>
        </p:spPr>
        <p:txBody>
          <a:bodyPr wrap="square">
            <a:spAutoFit/>
          </a:bodyPr>
          <a:lstStyle/>
          <a:p>
            <a:pPr>
              <a:buFont typeface="Arial" pitchFamily="34" charset="0"/>
              <a:buChar char="•"/>
            </a:pPr>
            <a:r>
              <a:rPr lang="en-US" sz="2400" b="1" dirty="0" smtClean="0">
                <a:solidFill>
                  <a:srgbClr val="C00000"/>
                </a:solidFill>
              </a:rPr>
              <a:t>Albert Einstein, until his last breath he worked on a new theory, the unified field theory, which however was not successful. </a:t>
            </a:r>
          </a:p>
          <a:p>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8"/>
            <a:ext cx="5257800" cy="1020762"/>
          </a:xfrm>
        </p:spPr>
        <p:txBody>
          <a:bodyPr>
            <a:normAutofit fontScale="90000"/>
          </a:bodyPr>
          <a:lstStyle/>
          <a:p>
            <a:r>
              <a:rPr lang="en-US" dirty="0" err="1" smtClean="0"/>
              <a:t>Keratosis</a:t>
            </a:r>
            <a:r>
              <a:rPr lang="en-US" dirty="0" smtClean="0"/>
              <a:t>  </a:t>
            </a:r>
            <a:br>
              <a:rPr lang="en-US" dirty="0" smtClean="0"/>
            </a:br>
            <a:r>
              <a:rPr lang="en-US" dirty="0" smtClean="0"/>
              <a:t>   Before Treatment</a:t>
            </a:r>
            <a:endParaRPr lang="en-US" dirty="0"/>
          </a:p>
        </p:txBody>
      </p:sp>
      <p:sp>
        <p:nvSpPr>
          <p:cNvPr id="3" name="Content Placeholder 2"/>
          <p:cNvSpPr>
            <a:spLocks noGrp="1"/>
          </p:cNvSpPr>
          <p:nvPr>
            <p:ph idx="1"/>
          </p:nvPr>
        </p:nvSpPr>
        <p:spPr>
          <a:xfrm>
            <a:off x="457200" y="1752600"/>
            <a:ext cx="8229600" cy="4373563"/>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pic>
        <p:nvPicPr>
          <p:cNvPr id="1026" name="Picture 2" descr="Roshan lal's pic"/>
          <p:cNvPicPr>
            <a:picLocks noChangeAspect="1" noChangeArrowheads="1"/>
          </p:cNvPicPr>
          <p:nvPr/>
        </p:nvPicPr>
        <p:blipFill>
          <a:blip r:embed="rId2"/>
          <a:srcRect/>
          <a:stretch>
            <a:fillRect/>
          </a:stretch>
        </p:blipFill>
        <p:spPr bwMode="auto">
          <a:xfrm>
            <a:off x="962025" y="2057400"/>
            <a:ext cx="3609975" cy="3581401"/>
          </a:xfrm>
          <a:prstGeom prst="rect">
            <a:avLst/>
          </a:prstGeom>
          <a:noFill/>
          <a:ln w="9525">
            <a:noFill/>
            <a:miter lim="800000"/>
            <a:headEnd/>
            <a:tailEnd/>
          </a:ln>
        </p:spPr>
      </p:pic>
      <p:pic>
        <p:nvPicPr>
          <p:cNvPr id="1027" name="Picture 3" descr="Roshan lal pic2"/>
          <p:cNvPicPr>
            <a:picLocks noChangeAspect="1" noChangeArrowheads="1"/>
          </p:cNvPicPr>
          <p:nvPr/>
        </p:nvPicPr>
        <p:blipFill>
          <a:blip r:embed="rId3"/>
          <a:srcRect/>
          <a:stretch>
            <a:fillRect/>
          </a:stretch>
        </p:blipFill>
        <p:spPr bwMode="auto">
          <a:xfrm>
            <a:off x="4657725" y="2057400"/>
            <a:ext cx="3876675" cy="3581400"/>
          </a:xfrm>
          <a:prstGeom prst="rect">
            <a:avLst/>
          </a:prstGeom>
          <a:noFill/>
          <a:ln w="9525">
            <a:noFill/>
            <a:miter lim="800000"/>
            <a:headEnd/>
            <a:tailEnd/>
          </a:ln>
        </p:spPr>
      </p:pic>
      <p:sp>
        <p:nvSpPr>
          <p:cNvPr id="6" name="TextBox 5"/>
          <p:cNvSpPr txBox="1"/>
          <p:nvPr/>
        </p:nvSpPr>
        <p:spPr>
          <a:xfrm>
            <a:off x="228600" y="76200"/>
            <a:ext cx="8763000" cy="584775"/>
          </a:xfrm>
          <a:prstGeom prst="rect">
            <a:avLst/>
          </a:prstGeom>
          <a:noFill/>
        </p:spPr>
        <p:txBody>
          <a:bodyPr wrap="square" rtlCol="0">
            <a:spAutoFit/>
          </a:bodyPr>
          <a:lstStyle/>
          <a:p>
            <a:r>
              <a:rPr lang="en-US" sz="3200" b="1" dirty="0" smtClean="0">
                <a:solidFill>
                  <a:srgbClr val="C00000"/>
                </a:solidFill>
              </a:rPr>
              <a:t>POST – RETIREMENT SELECTED WORK CONTINUE…</a:t>
            </a:r>
            <a:endParaRPr lang="en-US" sz="3200" b="1"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990600"/>
            <a:ext cx="8534400" cy="838199"/>
          </a:xfrm>
        </p:spPr>
        <p:txBody>
          <a:bodyPr>
            <a:normAutofit fontScale="90000"/>
          </a:bodyPr>
          <a:lstStyle/>
          <a:p>
            <a:r>
              <a:rPr lang="en-IN" b="1" dirty="0" smtClean="0">
                <a:solidFill>
                  <a:srgbClr val="002060"/>
                </a:solidFill>
              </a:rPr>
              <a:t>My experiences at CCRAS &amp; way ahead</a:t>
            </a:r>
            <a:endParaRPr lang="en-US" dirty="0"/>
          </a:p>
        </p:txBody>
      </p:sp>
      <p:sp>
        <p:nvSpPr>
          <p:cNvPr id="3" name="Subtitle 2"/>
          <p:cNvSpPr>
            <a:spLocks noGrp="1"/>
          </p:cNvSpPr>
          <p:nvPr>
            <p:ph type="subTitle" idx="1"/>
          </p:nvPr>
        </p:nvSpPr>
        <p:spPr>
          <a:xfrm>
            <a:off x="304800" y="2133600"/>
            <a:ext cx="8610600" cy="4267200"/>
          </a:xfrm>
        </p:spPr>
        <p:txBody>
          <a:bodyPr>
            <a:normAutofit/>
          </a:bodyPr>
          <a:lstStyle/>
          <a:p>
            <a:r>
              <a:rPr lang="en-US" b="1" dirty="0" smtClean="0">
                <a:solidFill>
                  <a:srgbClr val="002060"/>
                </a:solidFill>
              </a:rPr>
              <a:t>Prof. Dr. G.S.LAVEKAR,</a:t>
            </a:r>
          </a:p>
          <a:p>
            <a:r>
              <a:rPr lang="en-US" sz="2800" b="1" dirty="0" smtClean="0">
                <a:solidFill>
                  <a:srgbClr val="002060"/>
                </a:solidFill>
              </a:rPr>
              <a:t>FORMER DIRECTOR GENERAL,</a:t>
            </a:r>
          </a:p>
          <a:p>
            <a:r>
              <a:rPr lang="en-US" b="1" dirty="0" smtClean="0">
                <a:solidFill>
                  <a:srgbClr val="002060"/>
                </a:solidFill>
              </a:rPr>
              <a:t>CCRAS-AYUSH</a:t>
            </a:r>
          </a:p>
          <a:p>
            <a:r>
              <a:rPr lang="en-US" b="1" dirty="0" smtClean="0">
                <a:solidFill>
                  <a:srgbClr val="002060"/>
                </a:solidFill>
              </a:rPr>
              <a:t>Ministry, Govt. of India</a:t>
            </a:r>
            <a:endParaRPr lang="en-US" b="1" dirty="0" smtClean="0"/>
          </a:p>
          <a:p>
            <a:r>
              <a:rPr lang="en-US" b="1" dirty="0" smtClean="0">
                <a:solidFill>
                  <a:srgbClr val="002060"/>
                </a:solidFill>
                <a:hlinkClick r:id="rId3"/>
              </a:rPr>
              <a:t>gslavekar@gmail.com</a:t>
            </a:r>
            <a:r>
              <a:rPr lang="en-US" b="1" dirty="0" smtClean="0">
                <a:solidFill>
                  <a:srgbClr val="002060"/>
                </a:solidFill>
              </a:rPr>
              <a:t> </a:t>
            </a:r>
          </a:p>
          <a:p>
            <a:r>
              <a:rPr lang="en-US" b="1" dirty="0" smtClean="0">
                <a:solidFill>
                  <a:srgbClr val="002060"/>
                </a:solidFill>
              </a:rPr>
              <a:t>+918826711841</a:t>
            </a:r>
          </a:p>
          <a:p>
            <a:endParaRPr lang="en-US" dirty="0"/>
          </a:p>
        </p:txBody>
      </p:sp>
      <p:pic>
        <p:nvPicPr>
          <p:cNvPr id="4" name="Picture 3" descr="~AUT0000"/>
          <p:cNvPicPr>
            <a:picLocks noChangeAspect="1" noChangeArrowheads="1"/>
          </p:cNvPicPr>
          <p:nvPr/>
        </p:nvPicPr>
        <p:blipFill>
          <a:blip r:embed="rId4" cstate="print"/>
          <a:srcRect/>
          <a:stretch>
            <a:fillRect/>
          </a:stretch>
        </p:blipFill>
        <p:spPr bwMode="auto">
          <a:xfrm>
            <a:off x="2514600" y="3276600"/>
            <a:ext cx="533400" cy="533400"/>
          </a:xfrm>
          <a:prstGeom prst="rect">
            <a:avLst/>
          </a:prstGeom>
          <a:noFill/>
          <a:ln w="9525">
            <a:noFill/>
            <a:miter lim="800000"/>
            <a:headEnd/>
            <a:tailEnd/>
          </a:ln>
        </p:spPr>
      </p:pic>
      <p:pic>
        <p:nvPicPr>
          <p:cNvPr id="5" name="Picture 4" descr="india1"/>
          <p:cNvPicPr>
            <a:picLocks noChangeAspect="1" noChangeArrowheads="1" noCrop="1"/>
          </p:cNvPicPr>
          <p:nvPr/>
        </p:nvPicPr>
        <p:blipFill>
          <a:blip r:embed="rId5" cstate="print"/>
          <a:srcRect/>
          <a:stretch>
            <a:fillRect/>
          </a:stretch>
        </p:blipFill>
        <p:spPr bwMode="auto">
          <a:xfrm>
            <a:off x="228600" y="228600"/>
            <a:ext cx="685800" cy="838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77962"/>
          </a:xfrm>
        </p:spPr>
        <p:txBody>
          <a:bodyPr>
            <a:normAutofit fontScale="90000"/>
          </a:bodyPr>
          <a:lstStyle/>
          <a:p>
            <a:r>
              <a:rPr lang="en-US" dirty="0" err="1" smtClean="0"/>
              <a:t>Keratosis</a:t>
            </a:r>
            <a:r>
              <a:rPr lang="en-US" dirty="0" smtClean="0"/>
              <a:t/>
            </a:r>
            <a:br>
              <a:rPr lang="en-US" dirty="0" smtClean="0"/>
            </a:br>
            <a:r>
              <a:rPr lang="en-US" dirty="0" smtClean="0"/>
              <a:t>After two months treatment- </a:t>
            </a:r>
            <a:r>
              <a:rPr lang="en-US" sz="3600" dirty="0" smtClean="0"/>
              <a:t>treatment continue ….</a:t>
            </a:r>
            <a:endParaRPr lang="en-US" sz="3600" dirty="0"/>
          </a:p>
        </p:txBody>
      </p:sp>
      <p:pic>
        <p:nvPicPr>
          <p:cNvPr id="2050" name="Picture 2" descr="Roshan lal's pics"/>
          <p:cNvPicPr>
            <a:picLocks noChangeAspect="1" noChangeArrowheads="1"/>
          </p:cNvPicPr>
          <p:nvPr/>
        </p:nvPicPr>
        <p:blipFill>
          <a:blip r:embed="rId2"/>
          <a:srcRect/>
          <a:stretch>
            <a:fillRect/>
          </a:stretch>
        </p:blipFill>
        <p:spPr bwMode="auto">
          <a:xfrm>
            <a:off x="866775" y="2438400"/>
            <a:ext cx="3781425" cy="3505201"/>
          </a:xfrm>
          <a:prstGeom prst="rect">
            <a:avLst/>
          </a:prstGeom>
          <a:noFill/>
          <a:ln w="9525">
            <a:noFill/>
            <a:miter lim="800000"/>
            <a:headEnd/>
            <a:tailEnd/>
          </a:ln>
        </p:spPr>
      </p:pic>
      <p:pic>
        <p:nvPicPr>
          <p:cNvPr id="2051" name="Picture 3" descr="Roshan lal pic 2"/>
          <p:cNvPicPr>
            <a:picLocks noChangeAspect="1" noChangeArrowheads="1"/>
          </p:cNvPicPr>
          <p:nvPr/>
        </p:nvPicPr>
        <p:blipFill>
          <a:blip r:embed="rId3"/>
          <a:srcRect/>
          <a:stretch>
            <a:fillRect/>
          </a:stretch>
        </p:blipFill>
        <p:spPr bwMode="auto">
          <a:xfrm>
            <a:off x="4800601" y="2486025"/>
            <a:ext cx="3810000" cy="3457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162800" cy="868362"/>
          </a:xfrm>
        </p:spPr>
        <p:txBody>
          <a:bodyPr>
            <a:normAutofit fontScale="90000"/>
          </a:bodyPr>
          <a:lstStyle/>
          <a:p>
            <a:r>
              <a:rPr lang="en-US" sz="2400" b="1" dirty="0"/>
              <a:t>Tinea Versicolor </a:t>
            </a:r>
            <a:r>
              <a:rPr lang="en-US" sz="2400" dirty="0"/>
              <a:t>is caused by</a:t>
            </a:r>
            <a:r>
              <a:rPr lang="en-US" sz="2400" b="1" dirty="0"/>
              <a:t> yeast -MALASSEZIA FURFUR.</a:t>
            </a:r>
            <a:r>
              <a:rPr lang="en-US" sz="2400" dirty="0"/>
              <a:t/>
            </a:r>
            <a:br>
              <a:rPr lang="en-US" sz="2400" dirty="0"/>
            </a:br>
            <a:r>
              <a:rPr lang="en-US" sz="2400" b="1" dirty="0"/>
              <a:t> </a:t>
            </a:r>
            <a:r>
              <a:rPr lang="en-US" sz="2400" b="1" dirty="0" smtClean="0"/>
              <a:t>Before Treatment</a:t>
            </a:r>
            <a:r>
              <a:rPr lang="en-US" sz="2400" dirty="0"/>
              <a:t/>
            </a:r>
            <a:br>
              <a:rPr lang="en-US" sz="2400" dirty="0"/>
            </a:br>
            <a:endParaRPr lang="en-US" sz="2400" dirty="0"/>
          </a:p>
        </p:txBody>
      </p:sp>
      <p:sp>
        <p:nvSpPr>
          <p:cNvPr id="3" name="Content Placeholder 2"/>
          <p:cNvSpPr>
            <a:spLocks noGrp="1"/>
          </p:cNvSpPr>
          <p:nvPr>
            <p:ph idx="1"/>
          </p:nvPr>
        </p:nvSpPr>
        <p:spPr>
          <a:xfrm>
            <a:off x="457200" y="1295400"/>
            <a:ext cx="8229600" cy="4830763"/>
          </a:xfrm>
        </p:spPr>
        <p:txBody>
          <a:bodyPr/>
          <a:lstStyle/>
          <a:p>
            <a:endParaRPr lang="en-US" dirty="0"/>
          </a:p>
        </p:txBody>
      </p:sp>
      <p:pic>
        <p:nvPicPr>
          <p:cNvPr id="3074" name="Picture 1" descr="IMG20160803134559"/>
          <p:cNvPicPr>
            <a:picLocks noChangeAspect="1" noChangeArrowheads="1"/>
          </p:cNvPicPr>
          <p:nvPr/>
        </p:nvPicPr>
        <p:blipFill>
          <a:blip r:embed="rId2" cstate="print"/>
          <a:srcRect/>
          <a:stretch>
            <a:fillRect/>
          </a:stretch>
        </p:blipFill>
        <p:spPr bwMode="auto">
          <a:xfrm>
            <a:off x="638175" y="1219200"/>
            <a:ext cx="4086225" cy="3657600"/>
          </a:xfrm>
          <a:prstGeom prst="rect">
            <a:avLst/>
          </a:prstGeom>
          <a:noFill/>
          <a:ln w="9525">
            <a:noFill/>
            <a:miter lim="800000"/>
            <a:headEnd/>
            <a:tailEnd/>
          </a:ln>
          <a:effectLst/>
        </p:spPr>
      </p:pic>
      <p:pic>
        <p:nvPicPr>
          <p:cNvPr id="3075" name="Picture 7" descr="IMG20160803134608"/>
          <p:cNvPicPr>
            <a:picLocks noChangeAspect="1" noChangeArrowheads="1"/>
          </p:cNvPicPr>
          <p:nvPr/>
        </p:nvPicPr>
        <p:blipFill>
          <a:blip r:embed="rId3" cstate="print"/>
          <a:srcRect/>
          <a:stretch>
            <a:fillRect/>
          </a:stretch>
        </p:blipFill>
        <p:spPr bwMode="auto">
          <a:xfrm>
            <a:off x="4724400" y="1219200"/>
            <a:ext cx="3886200" cy="3657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b="1" dirty="0" smtClean="0"/>
              <a:t>Tinea Versicolor </a:t>
            </a:r>
            <a:r>
              <a:rPr lang="en-US" sz="2400" dirty="0" smtClean="0"/>
              <a:t>is caused by</a:t>
            </a:r>
            <a:r>
              <a:rPr lang="en-US" sz="2400" b="1" dirty="0" smtClean="0"/>
              <a:t> yeast -MALASSEZIA FURFUR.</a:t>
            </a:r>
            <a:r>
              <a:rPr lang="en-US" sz="2400" dirty="0" smtClean="0"/>
              <a:t/>
            </a:r>
            <a:br>
              <a:rPr lang="en-US" sz="2400" dirty="0" smtClean="0"/>
            </a:br>
            <a:r>
              <a:rPr lang="en-US" sz="2400" b="1" dirty="0" smtClean="0"/>
              <a:t> After one month Treatment</a:t>
            </a:r>
            <a:endParaRPr lang="en-US" sz="2400" dirty="0"/>
          </a:p>
        </p:txBody>
      </p:sp>
      <p:sp>
        <p:nvSpPr>
          <p:cNvPr id="3" name="Content Placeholder 2"/>
          <p:cNvSpPr>
            <a:spLocks noGrp="1"/>
          </p:cNvSpPr>
          <p:nvPr>
            <p:ph idx="1"/>
          </p:nvPr>
        </p:nvSpPr>
        <p:spPr/>
        <p:txBody>
          <a:bodyPr/>
          <a:lstStyle/>
          <a:p>
            <a:endParaRPr lang="en-US" dirty="0"/>
          </a:p>
        </p:txBody>
      </p:sp>
      <p:pic>
        <p:nvPicPr>
          <p:cNvPr id="4098" name="Picture 6" descr="IMG20160930105731"/>
          <p:cNvPicPr>
            <a:picLocks noChangeAspect="1" noChangeArrowheads="1"/>
          </p:cNvPicPr>
          <p:nvPr/>
        </p:nvPicPr>
        <p:blipFill>
          <a:blip r:embed="rId2" cstate="print"/>
          <a:srcRect/>
          <a:stretch>
            <a:fillRect/>
          </a:stretch>
        </p:blipFill>
        <p:spPr bwMode="auto">
          <a:xfrm>
            <a:off x="590550" y="1676400"/>
            <a:ext cx="3905250" cy="3581400"/>
          </a:xfrm>
          <a:prstGeom prst="rect">
            <a:avLst/>
          </a:prstGeom>
          <a:noFill/>
          <a:ln w="9525">
            <a:noFill/>
            <a:miter lim="800000"/>
            <a:headEnd/>
            <a:tailEnd/>
          </a:ln>
          <a:effectLst/>
        </p:spPr>
      </p:pic>
      <p:pic>
        <p:nvPicPr>
          <p:cNvPr id="4099" name="Picture 11" descr="IMG20160930105741"/>
          <p:cNvPicPr>
            <a:picLocks noChangeAspect="1" noChangeArrowheads="1"/>
          </p:cNvPicPr>
          <p:nvPr/>
        </p:nvPicPr>
        <p:blipFill>
          <a:blip r:embed="rId3" cstate="print"/>
          <a:srcRect/>
          <a:stretch>
            <a:fillRect/>
          </a:stretch>
        </p:blipFill>
        <p:spPr bwMode="auto">
          <a:xfrm>
            <a:off x="4648200" y="1676400"/>
            <a:ext cx="3886200" cy="3581399"/>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334000" cy="792162"/>
          </a:xfrm>
        </p:spPr>
        <p:txBody>
          <a:bodyPr/>
          <a:lstStyle/>
          <a:p>
            <a:r>
              <a:rPr lang="en-US" dirty="0" smtClean="0"/>
              <a:t>Psoriasis = </a:t>
            </a:r>
            <a:r>
              <a:rPr lang="en-US" dirty="0" err="1" smtClean="0"/>
              <a:t>Kitibha</a:t>
            </a:r>
            <a:endParaRPr lang="en-US" dirty="0"/>
          </a:p>
        </p:txBody>
      </p:sp>
      <p:pic>
        <p:nvPicPr>
          <p:cNvPr id="1026" name="Picture 2"/>
          <p:cNvPicPr>
            <a:picLocks noChangeAspect="1" noChangeArrowheads="1"/>
          </p:cNvPicPr>
          <p:nvPr/>
        </p:nvPicPr>
        <p:blipFill>
          <a:blip r:embed="rId2"/>
          <a:srcRect/>
          <a:stretch>
            <a:fillRect/>
          </a:stretch>
        </p:blipFill>
        <p:spPr bwMode="auto">
          <a:xfrm>
            <a:off x="685799" y="1943100"/>
            <a:ext cx="4191001" cy="3543300"/>
          </a:xfrm>
          <a:prstGeom prst="rect">
            <a:avLst/>
          </a:prstGeom>
          <a:noFill/>
          <a:ln w="9525">
            <a:noFill/>
            <a:miter lim="800000"/>
            <a:headEnd/>
            <a:tailEnd/>
          </a:ln>
        </p:spPr>
      </p:pic>
      <p:pic>
        <p:nvPicPr>
          <p:cNvPr id="1027" name="Picture 3"/>
          <p:cNvPicPr>
            <a:picLocks noChangeAspect="1" noChangeArrowheads="1"/>
          </p:cNvPicPr>
          <p:nvPr/>
        </p:nvPicPr>
        <p:blipFill>
          <a:blip r:embed="rId3"/>
          <a:srcRect/>
          <a:stretch>
            <a:fillRect/>
          </a:stretch>
        </p:blipFill>
        <p:spPr bwMode="auto">
          <a:xfrm>
            <a:off x="4876800" y="1981200"/>
            <a:ext cx="3733800" cy="350519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000" b="1" dirty="0" smtClean="0"/>
              <a:t>BEFORE TREATMENT -RIGHT HAND</a:t>
            </a:r>
            <a:endParaRPr lang="en-US" sz="2000" dirty="0" smtClean="0"/>
          </a:p>
          <a:p>
            <a:endParaRPr lang="en-US" dirty="0"/>
          </a:p>
        </p:txBody>
      </p:sp>
      <p:pic>
        <p:nvPicPr>
          <p:cNvPr id="2050" name="Picture 2"/>
          <p:cNvPicPr>
            <a:picLocks noChangeAspect="1" noChangeArrowheads="1"/>
          </p:cNvPicPr>
          <p:nvPr/>
        </p:nvPicPr>
        <p:blipFill>
          <a:blip r:embed="rId2"/>
          <a:srcRect/>
          <a:stretch>
            <a:fillRect/>
          </a:stretch>
        </p:blipFill>
        <p:spPr bwMode="auto">
          <a:xfrm>
            <a:off x="542925" y="2133600"/>
            <a:ext cx="4029075" cy="3733800"/>
          </a:xfrm>
          <a:prstGeom prst="rect">
            <a:avLst/>
          </a:prstGeom>
          <a:noFill/>
          <a:ln w="9525">
            <a:noFill/>
            <a:miter lim="800000"/>
            <a:headEnd/>
            <a:tailEnd/>
          </a:ln>
        </p:spPr>
      </p:pic>
      <p:pic>
        <p:nvPicPr>
          <p:cNvPr id="2051" name="Picture 3"/>
          <p:cNvPicPr>
            <a:picLocks noChangeAspect="1" noChangeArrowheads="1"/>
          </p:cNvPicPr>
          <p:nvPr/>
        </p:nvPicPr>
        <p:blipFill>
          <a:blip r:embed="rId3"/>
          <a:srcRect/>
          <a:stretch>
            <a:fillRect/>
          </a:stretch>
        </p:blipFill>
        <p:spPr bwMode="auto">
          <a:xfrm>
            <a:off x="4724400" y="2133600"/>
            <a:ext cx="3762375" cy="3619500"/>
          </a:xfrm>
          <a:prstGeom prst="rect">
            <a:avLst/>
          </a:prstGeom>
          <a:noFill/>
          <a:ln w="9525">
            <a:noFill/>
            <a:miter lim="800000"/>
            <a:headEnd/>
            <a:tailEnd/>
          </a:ln>
        </p:spPr>
      </p:pic>
      <p:sp>
        <p:nvSpPr>
          <p:cNvPr id="2052" name="Rectangle 4"/>
          <p:cNvSpPr>
            <a:spLocks noChangeArrowheads="1"/>
          </p:cNvSpPr>
          <p:nvPr/>
        </p:nvSpPr>
        <p:spPr bwMode="auto">
          <a:xfrm>
            <a:off x="5245632" y="1581090"/>
            <a:ext cx="2010487"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ea typeface="SimSun" pitchFamily="2" charset="-122"/>
                <a:cs typeface="Times New Roman" pitchFamily="18" charset="0"/>
              </a:rPr>
              <a:t>AFTER 1 MONTH </a:t>
            </a:r>
            <a:endParaRPr kumimoji="0" lang="en-US" altLang="zh-CN"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000" b="1" dirty="0" smtClean="0"/>
              <a:t>AFTER 2 MONTHS 15 DAYS</a:t>
            </a:r>
            <a:endParaRPr lang="en-US" sz="2000" dirty="0" smtClean="0"/>
          </a:p>
          <a:p>
            <a:endParaRPr lang="en-US" dirty="0"/>
          </a:p>
        </p:txBody>
      </p:sp>
      <p:pic>
        <p:nvPicPr>
          <p:cNvPr id="38914" name="Picture 2"/>
          <p:cNvPicPr>
            <a:picLocks noChangeAspect="1" noChangeArrowheads="1"/>
          </p:cNvPicPr>
          <p:nvPr/>
        </p:nvPicPr>
        <p:blipFill>
          <a:blip r:embed="rId2"/>
          <a:srcRect/>
          <a:stretch>
            <a:fillRect/>
          </a:stretch>
        </p:blipFill>
        <p:spPr bwMode="auto">
          <a:xfrm>
            <a:off x="542925" y="2057401"/>
            <a:ext cx="4181475" cy="3733800"/>
          </a:xfrm>
          <a:prstGeom prst="rect">
            <a:avLst/>
          </a:prstGeom>
          <a:noFill/>
          <a:ln w="9525">
            <a:noFill/>
            <a:miter lim="800000"/>
            <a:headEnd/>
            <a:tailEnd/>
          </a:ln>
        </p:spPr>
      </p:pic>
      <p:pic>
        <p:nvPicPr>
          <p:cNvPr id="38915" name="Picture 3"/>
          <p:cNvPicPr>
            <a:picLocks noChangeAspect="1" noChangeArrowheads="1"/>
          </p:cNvPicPr>
          <p:nvPr/>
        </p:nvPicPr>
        <p:blipFill>
          <a:blip r:embed="rId3"/>
          <a:srcRect/>
          <a:stretch>
            <a:fillRect/>
          </a:stretch>
        </p:blipFill>
        <p:spPr bwMode="auto">
          <a:xfrm>
            <a:off x="4876800" y="2057400"/>
            <a:ext cx="3810000" cy="3790950"/>
          </a:xfrm>
          <a:prstGeom prst="rect">
            <a:avLst/>
          </a:prstGeom>
          <a:noFill/>
          <a:ln w="9525">
            <a:noFill/>
            <a:miter lim="800000"/>
            <a:headEnd/>
            <a:tailEnd/>
          </a:ln>
        </p:spPr>
      </p:pic>
      <p:sp>
        <p:nvSpPr>
          <p:cNvPr id="38916" name="Rectangle 4"/>
          <p:cNvSpPr>
            <a:spLocks noChangeArrowheads="1"/>
          </p:cNvSpPr>
          <p:nvPr/>
        </p:nvSpPr>
        <p:spPr bwMode="auto">
          <a:xfrm>
            <a:off x="5207760" y="1581090"/>
            <a:ext cx="2869440"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ea typeface="SimSun" pitchFamily="2" charset="-122"/>
                <a:cs typeface="Times New Roman" pitchFamily="18" charset="0"/>
              </a:rPr>
              <a:t>AFTER 1 MONTH 22 DAYS</a:t>
            </a:r>
            <a:endParaRPr kumimoji="0" lang="en-US" altLang="zh-CN"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000" b="1" dirty="0" smtClean="0"/>
              <a:t>    BEFORE TREATMENT -LEFT HAND</a:t>
            </a:r>
            <a:endParaRPr lang="en-US" sz="2000" dirty="0" smtClean="0"/>
          </a:p>
          <a:p>
            <a:pPr>
              <a:buNone/>
            </a:pPr>
            <a:endParaRPr lang="en-US" sz="2000" dirty="0"/>
          </a:p>
        </p:txBody>
      </p:sp>
      <p:pic>
        <p:nvPicPr>
          <p:cNvPr id="39938" name="Picture 2"/>
          <p:cNvPicPr>
            <a:picLocks noChangeAspect="1" noChangeArrowheads="1"/>
          </p:cNvPicPr>
          <p:nvPr/>
        </p:nvPicPr>
        <p:blipFill>
          <a:blip r:embed="rId2"/>
          <a:srcRect/>
          <a:stretch>
            <a:fillRect/>
          </a:stretch>
        </p:blipFill>
        <p:spPr bwMode="auto">
          <a:xfrm>
            <a:off x="542925" y="2362200"/>
            <a:ext cx="4181475" cy="3733800"/>
          </a:xfrm>
          <a:prstGeom prst="rect">
            <a:avLst/>
          </a:prstGeom>
          <a:noFill/>
          <a:ln w="9525">
            <a:noFill/>
            <a:miter lim="800000"/>
            <a:headEnd/>
            <a:tailEnd/>
          </a:ln>
        </p:spPr>
      </p:pic>
      <p:pic>
        <p:nvPicPr>
          <p:cNvPr id="39939" name="Picture 3"/>
          <p:cNvPicPr>
            <a:picLocks noChangeAspect="1" noChangeArrowheads="1"/>
          </p:cNvPicPr>
          <p:nvPr/>
        </p:nvPicPr>
        <p:blipFill>
          <a:blip r:embed="rId3"/>
          <a:srcRect/>
          <a:stretch>
            <a:fillRect/>
          </a:stretch>
        </p:blipFill>
        <p:spPr bwMode="auto">
          <a:xfrm>
            <a:off x="4848225" y="2362200"/>
            <a:ext cx="3762375" cy="3829050"/>
          </a:xfrm>
          <a:prstGeom prst="rect">
            <a:avLst/>
          </a:prstGeom>
          <a:noFill/>
          <a:ln w="9525">
            <a:noFill/>
            <a:miter lim="800000"/>
            <a:headEnd/>
            <a:tailEnd/>
          </a:ln>
        </p:spPr>
      </p:pic>
      <p:sp>
        <p:nvSpPr>
          <p:cNvPr id="39940" name="Rectangle 4"/>
          <p:cNvSpPr>
            <a:spLocks noChangeArrowheads="1"/>
          </p:cNvSpPr>
          <p:nvPr/>
        </p:nvSpPr>
        <p:spPr bwMode="auto">
          <a:xfrm>
            <a:off x="5514821" y="1581090"/>
            <a:ext cx="1952779" cy="4001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2000" b="1" i="0" u="none" strike="noStrike" cap="none" normalizeH="0" baseline="0" dirty="0" smtClean="0">
                <a:ln>
                  <a:noFill/>
                </a:ln>
                <a:solidFill>
                  <a:schemeClr val="tx1"/>
                </a:solidFill>
                <a:effectLst/>
                <a:ea typeface="SimSun" pitchFamily="2" charset="-122"/>
                <a:cs typeface="Times New Roman" pitchFamily="18" charset="0"/>
              </a:rPr>
              <a:t>AFTER 1 MONTH</a:t>
            </a:r>
            <a:endParaRPr kumimoji="0" lang="en-US" altLang="zh-CN" sz="2000" b="0" i="0" u="none" strike="noStrike" cap="none" normalizeH="0" baseline="0" dirty="0" smtClean="0">
              <a:ln>
                <a:noFill/>
              </a:ln>
              <a:solidFill>
                <a:schemeClr val="tx1"/>
              </a:solidFill>
              <a:effectLst/>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buNone/>
            </a:pPr>
            <a:r>
              <a:rPr lang="en-US" sz="2000" b="1" dirty="0" smtClean="0">
                <a:latin typeface="+mj-lt"/>
              </a:rPr>
              <a:t>AFTER 2 MONTHS 15 DAYS                                   AFTER 1 MONTH 22 DAYS</a:t>
            </a:r>
            <a:endParaRPr lang="en-US" sz="2000" dirty="0" smtClean="0">
              <a:latin typeface="+mj-lt"/>
            </a:endParaRPr>
          </a:p>
          <a:p>
            <a:endParaRPr lang="en-US" dirty="0"/>
          </a:p>
        </p:txBody>
      </p:sp>
      <p:pic>
        <p:nvPicPr>
          <p:cNvPr id="40962" name="Picture 2"/>
          <p:cNvPicPr>
            <a:picLocks noChangeAspect="1" noChangeArrowheads="1"/>
          </p:cNvPicPr>
          <p:nvPr/>
        </p:nvPicPr>
        <p:blipFill>
          <a:blip r:embed="rId2"/>
          <a:srcRect/>
          <a:stretch>
            <a:fillRect/>
          </a:stretch>
        </p:blipFill>
        <p:spPr bwMode="auto">
          <a:xfrm>
            <a:off x="533400" y="2438400"/>
            <a:ext cx="4038600" cy="3657600"/>
          </a:xfrm>
          <a:prstGeom prst="rect">
            <a:avLst/>
          </a:prstGeom>
          <a:noFill/>
          <a:ln w="9525">
            <a:noFill/>
            <a:miter lim="800000"/>
            <a:headEnd/>
            <a:tailEnd/>
          </a:ln>
        </p:spPr>
      </p:pic>
      <p:pic>
        <p:nvPicPr>
          <p:cNvPr id="40963" name="Picture 3"/>
          <p:cNvPicPr>
            <a:picLocks noChangeAspect="1" noChangeArrowheads="1"/>
          </p:cNvPicPr>
          <p:nvPr/>
        </p:nvPicPr>
        <p:blipFill>
          <a:blip r:embed="rId3"/>
          <a:srcRect/>
          <a:stretch>
            <a:fillRect/>
          </a:stretch>
        </p:blipFill>
        <p:spPr bwMode="auto">
          <a:xfrm>
            <a:off x="4610100" y="2438400"/>
            <a:ext cx="40767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553200" cy="381000"/>
          </a:xfrm>
        </p:spPr>
        <p:txBody>
          <a:bodyPr>
            <a:normAutofit fontScale="90000"/>
          </a:bodyPr>
          <a:lstStyle/>
          <a:p>
            <a:r>
              <a:rPr lang="en-US" sz="3200" dirty="0" smtClean="0"/>
              <a:t/>
            </a:r>
            <a:br>
              <a:rPr lang="en-US" sz="3200" dirty="0" smtClean="0"/>
            </a:br>
            <a:r>
              <a:rPr lang="en-US" sz="3200" dirty="0" smtClean="0"/>
              <a:t>Gall Bladder Stone - </a:t>
            </a:r>
            <a:r>
              <a:rPr lang="en-US" sz="2800" dirty="0" smtClean="0"/>
              <a:t>Treatment Continue ….</a:t>
            </a:r>
            <a:br>
              <a:rPr lang="en-US" sz="2800" dirty="0" smtClean="0"/>
            </a:br>
            <a:r>
              <a:rPr lang="en-US" sz="3200" dirty="0" smtClean="0"/>
              <a:t> </a:t>
            </a:r>
            <a:endParaRPr lang="en-US" sz="3200" dirty="0"/>
          </a:p>
        </p:txBody>
      </p:sp>
      <p:pic>
        <p:nvPicPr>
          <p:cNvPr id="41986" name="Picture 2" descr="C:\Users\user\Desktop\CLINICAL TRIALS\GB Stone Reports\Amira Before.jpg"/>
          <p:cNvPicPr>
            <a:picLocks noChangeAspect="1" noChangeArrowheads="1"/>
          </p:cNvPicPr>
          <p:nvPr/>
        </p:nvPicPr>
        <p:blipFill>
          <a:blip r:embed="rId2"/>
          <a:srcRect/>
          <a:stretch>
            <a:fillRect/>
          </a:stretch>
        </p:blipFill>
        <p:spPr bwMode="auto">
          <a:xfrm>
            <a:off x="457200" y="609600"/>
            <a:ext cx="4114800" cy="5105400"/>
          </a:xfrm>
          <a:prstGeom prst="rect">
            <a:avLst/>
          </a:prstGeom>
          <a:noFill/>
        </p:spPr>
      </p:pic>
      <p:pic>
        <p:nvPicPr>
          <p:cNvPr id="41987" name="Picture 3" descr="C:\Users\user\Desktop\CLINICAL TRIALS\GB Stone Reports\Amira-After 1 month.jpg"/>
          <p:cNvPicPr>
            <a:picLocks noChangeAspect="1" noChangeArrowheads="1"/>
          </p:cNvPicPr>
          <p:nvPr/>
        </p:nvPicPr>
        <p:blipFill>
          <a:blip r:embed="rId3"/>
          <a:srcRect/>
          <a:stretch>
            <a:fillRect/>
          </a:stretch>
        </p:blipFill>
        <p:spPr bwMode="auto">
          <a:xfrm>
            <a:off x="4572000" y="609600"/>
            <a:ext cx="4038600" cy="5105400"/>
          </a:xfrm>
          <a:prstGeom prst="rect">
            <a:avLst/>
          </a:prstGeom>
          <a:noFill/>
        </p:spPr>
      </p:pic>
      <p:sp>
        <p:nvSpPr>
          <p:cNvPr id="6" name="TextBox 5"/>
          <p:cNvSpPr txBox="1"/>
          <p:nvPr/>
        </p:nvSpPr>
        <p:spPr>
          <a:xfrm>
            <a:off x="152400" y="5943600"/>
            <a:ext cx="5257800" cy="369332"/>
          </a:xfrm>
          <a:prstGeom prst="rect">
            <a:avLst/>
          </a:prstGeom>
          <a:noFill/>
        </p:spPr>
        <p:txBody>
          <a:bodyPr wrap="square" rtlCol="0">
            <a:spAutoFit/>
          </a:bodyPr>
          <a:lstStyle/>
          <a:p>
            <a:r>
              <a:rPr lang="en-US" b="1" dirty="0" smtClean="0"/>
              <a:t>Before – 2 Calculi measures up to 6.4 mm &amp; 17.5 mm</a:t>
            </a:r>
            <a:endParaRPr lang="en-US" b="1" dirty="0"/>
          </a:p>
        </p:txBody>
      </p:sp>
      <p:sp>
        <p:nvSpPr>
          <p:cNvPr id="7" name="TextBox 6"/>
          <p:cNvSpPr txBox="1"/>
          <p:nvPr/>
        </p:nvSpPr>
        <p:spPr>
          <a:xfrm>
            <a:off x="5334000" y="5943600"/>
            <a:ext cx="3617913" cy="646331"/>
          </a:xfrm>
          <a:prstGeom prst="rect">
            <a:avLst/>
          </a:prstGeom>
          <a:noFill/>
        </p:spPr>
        <p:txBody>
          <a:bodyPr wrap="none" rtlCol="0">
            <a:spAutoFit/>
          </a:bodyPr>
          <a:lstStyle/>
          <a:p>
            <a:r>
              <a:rPr lang="en-US" b="1" dirty="0" smtClean="0"/>
              <a:t>During treatment –Multiple Calculi, </a:t>
            </a:r>
          </a:p>
          <a:p>
            <a:r>
              <a:rPr lang="en-US" b="1" dirty="0" smtClean="0"/>
              <a:t>Largest 16.8 mm</a:t>
            </a:r>
            <a:endParaRPr lang="en-US" b="1"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4572000" cy="457200"/>
          </a:xfrm>
        </p:spPr>
        <p:txBody>
          <a:bodyPr>
            <a:normAutofit fontScale="90000"/>
          </a:bodyPr>
          <a:lstStyle/>
          <a:p>
            <a:r>
              <a:rPr lang="en-US" sz="3200" dirty="0" smtClean="0"/>
              <a:t>Gall Bladder Stone</a:t>
            </a:r>
            <a:endParaRPr lang="en-US" sz="3200" dirty="0"/>
          </a:p>
        </p:txBody>
      </p:sp>
      <p:pic>
        <p:nvPicPr>
          <p:cNvPr id="43010" name="Picture 2" descr="C:\Users\user\Desktop\CLINICAL TRIALS\GB Stone Reports\Arun kumar-Before.jpg"/>
          <p:cNvPicPr>
            <a:picLocks noChangeAspect="1" noChangeArrowheads="1"/>
          </p:cNvPicPr>
          <p:nvPr/>
        </p:nvPicPr>
        <p:blipFill>
          <a:blip r:embed="rId2"/>
          <a:srcRect/>
          <a:stretch>
            <a:fillRect/>
          </a:stretch>
        </p:blipFill>
        <p:spPr bwMode="auto">
          <a:xfrm>
            <a:off x="533400" y="533400"/>
            <a:ext cx="4114800" cy="4800600"/>
          </a:xfrm>
          <a:prstGeom prst="rect">
            <a:avLst/>
          </a:prstGeom>
          <a:noFill/>
        </p:spPr>
      </p:pic>
      <p:pic>
        <p:nvPicPr>
          <p:cNvPr id="43011" name="Picture 3" descr="C:\Users\user\Desktop\CLINICAL TRIALS\GB Stone Reports\Arun-after.jpg"/>
          <p:cNvPicPr>
            <a:picLocks noChangeAspect="1" noChangeArrowheads="1"/>
          </p:cNvPicPr>
          <p:nvPr/>
        </p:nvPicPr>
        <p:blipFill>
          <a:blip r:embed="rId3"/>
          <a:srcRect/>
          <a:stretch>
            <a:fillRect/>
          </a:stretch>
        </p:blipFill>
        <p:spPr bwMode="auto">
          <a:xfrm>
            <a:off x="4648200" y="533400"/>
            <a:ext cx="3962400" cy="4800600"/>
          </a:xfrm>
          <a:prstGeom prst="rect">
            <a:avLst/>
          </a:prstGeom>
          <a:noFill/>
        </p:spPr>
      </p:pic>
      <p:sp>
        <p:nvSpPr>
          <p:cNvPr id="6" name="TextBox 5"/>
          <p:cNvSpPr txBox="1"/>
          <p:nvPr/>
        </p:nvSpPr>
        <p:spPr>
          <a:xfrm>
            <a:off x="1219200" y="6172200"/>
            <a:ext cx="184731" cy="369332"/>
          </a:xfrm>
          <a:prstGeom prst="rect">
            <a:avLst/>
          </a:prstGeom>
          <a:noFill/>
        </p:spPr>
        <p:txBody>
          <a:bodyPr wrap="none" rtlCol="0">
            <a:spAutoFit/>
          </a:bodyPr>
          <a:lstStyle/>
          <a:p>
            <a:endParaRPr lang="en-US" dirty="0"/>
          </a:p>
        </p:txBody>
      </p:sp>
      <p:sp>
        <p:nvSpPr>
          <p:cNvPr id="7" name="TextBox 6"/>
          <p:cNvSpPr txBox="1"/>
          <p:nvPr/>
        </p:nvSpPr>
        <p:spPr>
          <a:xfrm>
            <a:off x="4648200" y="152400"/>
            <a:ext cx="2333075" cy="369332"/>
          </a:xfrm>
          <a:prstGeom prst="rect">
            <a:avLst/>
          </a:prstGeom>
          <a:noFill/>
        </p:spPr>
        <p:txBody>
          <a:bodyPr wrap="none" rtlCol="0">
            <a:spAutoFit/>
          </a:bodyPr>
          <a:lstStyle/>
          <a:p>
            <a:r>
              <a:rPr lang="en-US" dirty="0" smtClean="0"/>
              <a:t>Treatment Continue ….</a:t>
            </a:r>
            <a:endParaRPr lang="en-US" dirty="0"/>
          </a:p>
        </p:txBody>
      </p:sp>
      <p:sp>
        <p:nvSpPr>
          <p:cNvPr id="8" name="TextBox 7"/>
          <p:cNvSpPr txBox="1"/>
          <p:nvPr/>
        </p:nvSpPr>
        <p:spPr>
          <a:xfrm>
            <a:off x="762000" y="5715000"/>
            <a:ext cx="2883097" cy="369332"/>
          </a:xfrm>
          <a:prstGeom prst="rect">
            <a:avLst/>
          </a:prstGeom>
          <a:noFill/>
        </p:spPr>
        <p:txBody>
          <a:bodyPr wrap="none" rtlCol="0">
            <a:spAutoFit/>
          </a:bodyPr>
          <a:lstStyle/>
          <a:p>
            <a:r>
              <a:rPr lang="en-US" b="1" dirty="0" smtClean="0"/>
              <a:t>Before - Multiple tine calculi</a:t>
            </a:r>
            <a:endParaRPr lang="en-US" b="1" dirty="0"/>
          </a:p>
        </p:txBody>
      </p:sp>
      <p:sp>
        <p:nvSpPr>
          <p:cNvPr id="9" name="TextBox 8"/>
          <p:cNvSpPr txBox="1"/>
          <p:nvPr/>
        </p:nvSpPr>
        <p:spPr>
          <a:xfrm>
            <a:off x="4876800" y="5638800"/>
            <a:ext cx="3941335" cy="369332"/>
          </a:xfrm>
          <a:prstGeom prst="rect">
            <a:avLst/>
          </a:prstGeom>
          <a:noFill/>
        </p:spPr>
        <p:txBody>
          <a:bodyPr wrap="none" rtlCol="0">
            <a:spAutoFit/>
          </a:bodyPr>
          <a:lstStyle/>
          <a:p>
            <a:r>
              <a:rPr lang="en-US" b="1" dirty="0" smtClean="0"/>
              <a:t>During Treatment – Few Calculi 3-5 mm</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038600" cy="1143000"/>
          </a:xfrm>
        </p:spPr>
        <p:txBody>
          <a:bodyPr/>
          <a:lstStyle/>
          <a:p>
            <a:r>
              <a:rPr lang="en-US" b="1" dirty="0" smtClean="0"/>
              <a:t>Experience</a:t>
            </a:r>
            <a:endParaRPr lang="en-US" dirty="0"/>
          </a:p>
        </p:txBody>
      </p:sp>
      <p:sp>
        <p:nvSpPr>
          <p:cNvPr id="3" name="Content Placeholder 2"/>
          <p:cNvSpPr>
            <a:spLocks noGrp="1"/>
          </p:cNvSpPr>
          <p:nvPr>
            <p:ph idx="1"/>
          </p:nvPr>
        </p:nvSpPr>
        <p:spPr>
          <a:xfrm>
            <a:off x="457200" y="1219200"/>
            <a:ext cx="8229600" cy="4906963"/>
          </a:xfrm>
        </p:spPr>
        <p:txBody>
          <a:bodyPr/>
          <a:lstStyle/>
          <a:p>
            <a:endParaRPr lang="en-US" b="1" dirty="0" smtClean="0"/>
          </a:p>
          <a:p>
            <a:pPr>
              <a:buNone/>
            </a:pPr>
            <a:r>
              <a:rPr lang="en-US" b="1" dirty="0" smtClean="0"/>
              <a:t>Experience</a:t>
            </a:r>
            <a:r>
              <a:rPr lang="en-US" dirty="0"/>
              <a:t> is the knowledge or mastery of an event or subject gained through involvement in or exposure to it. Terms in philosophy such as "empirical </a:t>
            </a:r>
            <a:r>
              <a:rPr lang="en-US" dirty="0" smtClean="0"/>
              <a:t>knowledge = Experience based knowledge“. It is uncountable noun.</a:t>
            </a:r>
            <a:endParaRPr lang="en-US" dirty="0"/>
          </a:p>
        </p:txBody>
      </p:sp>
      <p:sp>
        <p:nvSpPr>
          <p:cNvPr id="4" name="Rectangle 3"/>
          <p:cNvSpPr/>
          <p:nvPr/>
        </p:nvSpPr>
        <p:spPr>
          <a:xfrm>
            <a:off x="1371600" y="4719935"/>
            <a:ext cx="5341527" cy="461665"/>
          </a:xfrm>
          <a:prstGeom prst="rect">
            <a:avLst/>
          </a:prstGeom>
        </p:spPr>
        <p:txBody>
          <a:bodyPr wrap="none">
            <a:spAutoFit/>
          </a:bodyPr>
          <a:lstStyle/>
          <a:p>
            <a:r>
              <a:rPr lang="mr-IN" sz="2400" b="1" dirty="0" smtClean="0">
                <a:solidFill>
                  <a:srgbClr val="C00000"/>
                </a:solidFill>
              </a:rPr>
              <a:t>दृष्टम अल्पम अदृष्टम अनल्पम - चरक </a:t>
            </a:r>
            <a:endParaRPr lang="en-US" sz="2400" b="1" dirty="0">
              <a:solidFill>
                <a:srgbClr val="C0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6400800" cy="533400"/>
          </a:xfrm>
        </p:spPr>
        <p:txBody>
          <a:bodyPr>
            <a:normAutofit fontScale="90000"/>
          </a:bodyPr>
          <a:lstStyle/>
          <a:p>
            <a:r>
              <a:rPr lang="en-US" sz="2400" b="1" dirty="0" smtClean="0"/>
              <a:t>Kidney Stone   </a:t>
            </a:r>
            <a:br>
              <a:rPr lang="en-US" sz="2400" b="1" dirty="0" smtClean="0"/>
            </a:br>
            <a:r>
              <a:rPr lang="en-US" sz="2400" b="1" dirty="0" smtClean="0"/>
              <a:t>Before                                                         After</a:t>
            </a:r>
            <a:endParaRPr lang="en-US" sz="2400" b="1" dirty="0"/>
          </a:p>
        </p:txBody>
      </p:sp>
      <p:pic>
        <p:nvPicPr>
          <p:cNvPr id="1026" name="Picture 2" descr="C:\Users\user\Downloads\Raj kishore-Before.jpg"/>
          <p:cNvPicPr>
            <a:picLocks noChangeAspect="1" noChangeArrowheads="1"/>
          </p:cNvPicPr>
          <p:nvPr/>
        </p:nvPicPr>
        <p:blipFill>
          <a:blip r:embed="rId2"/>
          <a:srcRect/>
          <a:stretch>
            <a:fillRect/>
          </a:stretch>
        </p:blipFill>
        <p:spPr bwMode="auto">
          <a:xfrm>
            <a:off x="457200" y="609600"/>
            <a:ext cx="4343400" cy="5486400"/>
          </a:xfrm>
          <a:prstGeom prst="rect">
            <a:avLst/>
          </a:prstGeom>
          <a:noFill/>
        </p:spPr>
      </p:pic>
      <p:pic>
        <p:nvPicPr>
          <p:cNvPr id="1028" name="Picture 4" descr="C:\Users\user\Downloads\Raj kishore-after.jpg"/>
          <p:cNvPicPr>
            <a:picLocks noChangeAspect="1" noChangeArrowheads="1"/>
          </p:cNvPicPr>
          <p:nvPr/>
        </p:nvPicPr>
        <p:blipFill>
          <a:blip r:embed="rId3"/>
          <a:srcRect/>
          <a:stretch>
            <a:fillRect/>
          </a:stretch>
        </p:blipFill>
        <p:spPr bwMode="auto">
          <a:xfrm>
            <a:off x="4800600" y="609600"/>
            <a:ext cx="3886200" cy="5486400"/>
          </a:xfrm>
          <a:prstGeom prst="rect">
            <a:avLst/>
          </a:prstGeom>
          <a:noFill/>
        </p:spPr>
      </p:pic>
      <p:sp>
        <p:nvSpPr>
          <p:cNvPr id="7" name="TextBox 6"/>
          <p:cNvSpPr txBox="1"/>
          <p:nvPr/>
        </p:nvSpPr>
        <p:spPr>
          <a:xfrm>
            <a:off x="1163636" y="6248400"/>
            <a:ext cx="2265364" cy="369332"/>
          </a:xfrm>
          <a:prstGeom prst="rect">
            <a:avLst/>
          </a:prstGeom>
          <a:noFill/>
        </p:spPr>
        <p:txBody>
          <a:bodyPr wrap="none" rtlCol="0">
            <a:spAutoFit/>
          </a:bodyPr>
          <a:lstStyle/>
          <a:p>
            <a:r>
              <a:rPr lang="en-US" dirty="0" smtClean="0"/>
              <a:t>Rt. K. 3.8 mm Calculus</a:t>
            </a:r>
            <a:endParaRPr lang="en-US" dirty="0"/>
          </a:p>
        </p:txBody>
      </p:sp>
      <p:sp>
        <p:nvSpPr>
          <p:cNvPr id="8" name="TextBox 7"/>
          <p:cNvSpPr txBox="1"/>
          <p:nvPr/>
        </p:nvSpPr>
        <p:spPr>
          <a:xfrm>
            <a:off x="5707001" y="6248400"/>
            <a:ext cx="1989199" cy="369332"/>
          </a:xfrm>
          <a:prstGeom prst="rect">
            <a:avLst/>
          </a:prstGeom>
          <a:noFill/>
        </p:spPr>
        <p:txBody>
          <a:bodyPr wrap="none" rtlCol="0">
            <a:spAutoFit/>
          </a:bodyPr>
          <a:lstStyle/>
          <a:p>
            <a:r>
              <a:rPr lang="en-US" dirty="0" smtClean="0"/>
              <a:t>No  Stone detected</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533400"/>
          </a:xfrm>
        </p:spPr>
        <p:txBody>
          <a:bodyPr>
            <a:normAutofit fontScale="90000"/>
          </a:bodyPr>
          <a:lstStyle/>
          <a:p>
            <a:r>
              <a:rPr lang="en-US" sz="2700" b="1" dirty="0" smtClean="0"/>
              <a:t>Kidney Stone   </a:t>
            </a:r>
            <a:br>
              <a:rPr lang="en-US" sz="2700" b="1" dirty="0" smtClean="0"/>
            </a:br>
            <a:r>
              <a:rPr lang="en-US" sz="2700" b="1" dirty="0" smtClean="0"/>
              <a:t>Before                                                         During Treatment</a:t>
            </a:r>
            <a:endParaRPr lang="en-US" sz="2700" dirty="0"/>
          </a:p>
        </p:txBody>
      </p:sp>
      <p:pic>
        <p:nvPicPr>
          <p:cNvPr id="1026" name="Picture 2" descr="C:\Users\user\Desktop\CLINICAL TRIALS\Renal Stone-Reports\Before\Rafath-Before.jpg"/>
          <p:cNvPicPr>
            <a:picLocks noChangeAspect="1" noChangeArrowheads="1"/>
          </p:cNvPicPr>
          <p:nvPr/>
        </p:nvPicPr>
        <p:blipFill>
          <a:blip r:embed="rId2"/>
          <a:srcRect/>
          <a:stretch>
            <a:fillRect/>
          </a:stretch>
        </p:blipFill>
        <p:spPr bwMode="auto">
          <a:xfrm>
            <a:off x="609600" y="762000"/>
            <a:ext cx="3962400" cy="4876800"/>
          </a:xfrm>
          <a:prstGeom prst="rect">
            <a:avLst/>
          </a:prstGeom>
          <a:noFill/>
        </p:spPr>
      </p:pic>
      <p:pic>
        <p:nvPicPr>
          <p:cNvPr id="1027" name="Picture 3" descr="C:\Users\user\Desktop\CLINICAL TRIALS\Renal Stone-Reports\After\Rafat-after 2 months.jpg"/>
          <p:cNvPicPr>
            <a:picLocks noChangeAspect="1" noChangeArrowheads="1"/>
          </p:cNvPicPr>
          <p:nvPr/>
        </p:nvPicPr>
        <p:blipFill>
          <a:blip r:embed="rId3"/>
          <a:srcRect/>
          <a:stretch>
            <a:fillRect/>
          </a:stretch>
        </p:blipFill>
        <p:spPr bwMode="auto">
          <a:xfrm>
            <a:off x="4572000" y="762000"/>
            <a:ext cx="4038600" cy="4876800"/>
          </a:xfrm>
          <a:prstGeom prst="rect">
            <a:avLst/>
          </a:prstGeom>
          <a:noFill/>
        </p:spPr>
      </p:pic>
      <p:sp>
        <p:nvSpPr>
          <p:cNvPr id="6" name="TextBox 5"/>
          <p:cNvSpPr txBox="1"/>
          <p:nvPr/>
        </p:nvSpPr>
        <p:spPr>
          <a:xfrm>
            <a:off x="990600" y="5943600"/>
            <a:ext cx="3388492" cy="369332"/>
          </a:xfrm>
          <a:prstGeom prst="rect">
            <a:avLst/>
          </a:prstGeom>
          <a:noFill/>
        </p:spPr>
        <p:txBody>
          <a:bodyPr wrap="none" rtlCol="0">
            <a:spAutoFit/>
          </a:bodyPr>
          <a:lstStyle/>
          <a:p>
            <a:r>
              <a:rPr lang="en-US" b="1" dirty="0" smtClean="0">
                <a:solidFill>
                  <a:srgbClr val="C00000"/>
                </a:solidFill>
              </a:rPr>
              <a:t>Left Kidney – 8.6 mm and 7.6 mm</a:t>
            </a:r>
            <a:endParaRPr lang="en-US" b="1" dirty="0">
              <a:solidFill>
                <a:srgbClr val="C00000"/>
              </a:solidFill>
            </a:endParaRPr>
          </a:p>
        </p:txBody>
      </p:sp>
      <p:sp>
        <p:nvSpPr>
          <p:cNvPr id="7" name="TextBox 6"/>
          <p:cNvSpPr txBox="1"/>
          <p:nvPr/>
        </p:nvSpPr>
        <p:spPr>
          <a:xfrm>
            <a:off x="5257800" y="6019800"/>
            <a:ext cx="3293274" cy="369332"/>
          </a:xfrm>
          <a:prstGeom prst="rect">
            <a:avLst/>
          </a:prstGeom>
          <a:noFill/>
        </p:spPr>
        <p:txBody>
          <a:bodyPr wrap="none" rtlCol="0">
            <a:spAutoFit/>
          </a:bodyPr>
          <a:lstStyle/>
          <a:p>
            <a:r>
              <a:rPr lang="en-US" b="1" dirty="0" smtClean="0">
                <a:solidFill>
                  <a:srgbClr val="C00000"/>
                </a:solidFill>
              </a:rPr>
              <a:t>Left Kidney – One Stone 6x6 mm</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6553200" cy="487362"/>
          </a:xfrm>
        </p:spPr>
        <p:txBody>
          <a:bodyPr>
            <a:noAutofit/>
          </a:bodyPr>
          <a:lstStyle/>
          <a:p>
            <a:r>
              <a:rPr lang="en-US" sz="3200" dirty="0" smtClean="0"/>
              <a:t>Kidney Stone – Treatment Continue..</a:t>
            </a:r>
            <a:endParaRPr lang="en-US" sz="3200" dirty="0"/>
          </a:p>
        </p:txBody>
      </p:sp>
      <p:pic>
        <p:nvPicPr>
          <p:cNvPr id="1027" name="Picture 3" descr="C:\Users\user\Desktop\CLINICAL TRIALS\Renal Stone-Reports\Before\Brahma -1.jpg"/>
          <p:cNvPicPr>
            <a:picLocks noChangeAspect="1" noChangeArrowheads="1"/>
          </p:cNvPicPr>
          <p:nvPr/>
        </p:nvPicPr>
        <p:blipFill>
          <a:blip r:embed="rId2"/>
          <a:srcRect/>
          <a:stretch>
            <a:fillRect/>
          </a:stretch>
        </p:blipFill>
        <p:spPr bwMode="auto">
          <a:xfrm>
            <a:off x="457201" y="838201"/>
            <a:ext cx="2743199" cy="4643438"/>
          </a:xfrm>
          <a:prstGeom prst="rect">
            <a:avLst/>
          </a:prstGeom>
          <a:noFill/>
        </p:spPr>
      </p:pic>
      <p:pic>
        <p:nvPicPr>
          <p:cNvPr id="1028" name="Picture 4" descr="C:\Users\user\Desktop\CLINICAL TRIALS\Renal Stone-Reports\Before\Brahma-2.jpg"/>
          <p:cNvPicPr>
            <a:picLocks noChangeAspect="1" noChangeArrowheads="1"/>
          </p:cNvPicPr>
          <p:nvPr/>
        </p:nvPicPr>
        <p:blipFill>
          <a:blip r:embed="rId3"/>
          <a:srcRect/>
          <a:stretch>
            <a:fillRect/>
          </a:stretch>
        </p:blipFill>
        <p:spPr bwMode="auto">
          <a:xfrm>
            <a:off x="3200400" y="838200"/>
            <a:ext cx="2667000" cy="4648200"/>
          </a:xfrm>
          <a:prstGeom prst="rect">
            <a:avLst/>
          </a:prstGeom>
          <a:noFill/>
        </p:spPr>
      </p:pic>
      <p:pic>
        <p:nvPicPr>
          <p:cNvPr id="1030" name="Picture 6" descr="C:\Users\user\Desktop\CLINICAL TRIALS\Renal Stone-Reports\After\Brahma-after.jpg"/>
          <p:cNvPicPr>
            <a:picLocks noChangeAspect="1" noChangeArrowheads="1"/>
          </p:cNvPicPr>
          <p:nvPr/>
        </p:nvPicPr>
        <p:blipFill>
          <a:blip r:embed="rId4"/>
          <a:srcRect/>
          <a:stretch>
            <a:fillRect/>
          </a:stretch>
        </p:blipFill>
        <p:spPr bwMode="auto">
          <a:xfrm>
            <a:off x="5867400" y="838200"/>
            <a:ext cx="2905125" cy="4648200"/>
          </a:xfrm>
          <a:prstGeom prst="rect">
            <a:avLst/>
          </a:prstGeom>
          <a:noFill/>
        </p:spPr>
      </p:pic>
      <p:sp>
        <p:nvSpPr>
          <p:cNvPr id="9" name="TextBox 8"/>
          <p:cNvSpPr txBox="1"/>
          <p:nvPr/>
        </p:nvSpPr>
        <p:spPr>
          <a:xfrm>
            <a:off x="533400" y="5486400"/>
            <a:ext cx="5338193" cy="646331"/>
          </a:xfrm>
          <a:prstGeom prst="rect">
            <a:avLst/>
          </a:prstGeom>
          <a:noFill/>
        </p:spPr>
        <p:txBody>
          <a:bodyPr wrap="none" rtlCol="0">
            <a:spAutoFit/>
          </a:bodyPr>
          <a:lstStyle/>
          <a:p>
            <a:r>
              <a:rPr lang="en-US" b="1" dirty="0" smtClean="0">
                <a:solidFill>
                  <a:srgbClr val="C00000"/>
                </a:solidFill>
              </a:rPr>
              <a:t>Rt. Kidney – 0.3 </a:t>
            </a:r>
            <a:r>
              <a:rPr lang="en-US" b="1" dirty="0" err="1" smtClean="0">
                <a:solidFill>
                  <a:srgbClr val="C00000"/>
                </a:solidFill>
              </a:rPr>
              <a:t>cms</a:t>
            </a:r>
            <a:r>
              <a:rPr lang="en-US" b="1" dirty="0" smtClean="0">
                <a:solidFill>
                  <a:srgbClr val="C00000"/>
                </a:solidFill>
              </a:rPr>
              <a:t> and Lt. Kid. 0.3, 0.4 and 0.5 </a:t>
            </a:r>
            <a:r>
              <a:rPr lang="en-US" b="1" dirty="0" err="1" smtClean="0">
                <a:solidFill>
                  <a:srgbClr val="C00000"/>
                </a:solidFill>
              </a:rPr>
              <a:t>cms</a:t>
            </a:r>
            <a:r>
              <a:rPr lang="en-US" b="1" dirty="0" smtClean="0">
                <a:solidFill>
                  <a:srgbClr val="C00000"/>
                </a:solidFill>
              </a:rPr>
              <a:t> –</a:t>
            </a:r>
          </a:p>
          <a:p>
            <a:r>
              <a:rPr lang="en-US" b="1" dirty="0" smtClean="0">
                <a:solidFill>
                  <a:srgbClr val="C00000"/>
                </a:solidFill>
              </a:rPr>
              <a:t> 3 Calculi</a:t>
            </a:r>
            <a:endParaRPr lang="en-US" b="1" dirty="0">
              <a:solidFill>
                <a:srgbClr val="C00000"/>
              </a:solidFill>
            </a:endParaRPr>
          </a:p>
        </p:txBody>
      </p:sp>
      <p:sp>
        <p:nvSpPr>
          <p:cNvPr id="10" name="TextBox 9"/>
          <p:cNvSpPr txBox="1"/>
          <p:nvPr/>
        </p:nvSpPr>
        <p:spPr>
          <a:xfrm>
            <a:off x="6477000" y="5486400"/>
            <a:ext cx="1936236" cy="646331"/>
          </a:xfrm>
          <a:prstGeom prst="rect">
            <a:avLst/>
          </a:prstGeom>
          <a:noFill/>
        </p:spPr>
        <p:txBody>
          <a:bodyPr wrap="none" rtlCol="0">
            <a:spAutoFit/>
          </a:bodyPr>
          <a:lstStyle/>
          <a:p>
            <a:r>
              <a:rPr lang="en-US" b="1" dirty="0" smtClean="0">
                <a:solidFill>
                  <a:srgbClr val="C00000"/>
                </a:solidFill>
              </a:rPr>
              <a:t>Rt. Kidney 6.3 mm</a:t>
            </a:r>
          </a:p>
          <a:p>
            <a:r>
              <a:rPr lang="en-US" b="1" dirty="0" smtClean="0">
                <a:solidFill>
                  <a:srgbClr val="C00000"/>
                </a:solidFill>
              </a:rPr>
              <a:t>Lt. Kid. No Calculi</a:t>
            </a:r>
            <a:endParaRPr lang="en-US" b="1" dirty="0">
              <a:solidFill>
                <a:srgbClr val="C00000"/>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6477000" cy="533400"/>
          </a:xfrm>
        </p:spPr>
        <p:txBody>
          <a:bodyPr>
            <a:normAutofit fontScale="90000"/>
          </a:bodyPr>
          <a:lstStyle/>
          <a:p>
            <a:r>
              <a:rPr lang="en-US" sz="2400" b="1" dirty="0" smtClean="0"/>
              <a:t>Kidney Stone   </a:t>
            </a:r>
            <a:br>
              <a:rPr lang="en-US" sz="2400" b="1" dirty="0" smtClean="0"/>
            </a:br>
            <a:r>
              <a:rPr lang="en-US" sz="2400" b="1" dirty="0" smtClean="0"/>
              <a:t>    Before                                                     After                                               </a:t>
            </a:r>
            <a:endParaRPr lang="en-US" sz="2400" dirty="0"/>
          </a:p>
        </p:txBody>
      </p:sp>
      <p:pic>
        <p:nvPicPr>
          <p:cNvPr id="2051" name="Picture 3" descr="C:\Users\user\Desktop\CLINICAL TRIALS\Renal Stone-Reports\Before\Krishna-Before\Krishna-13-jun-16.jpg"/>
          <p:cNvPicPr>
            <a:picLocks noChangeAspect="1" noChangeArrowheads="1"/>
          </p:cNvPicPr>
          <p:nvPr/>
        </p:nvPicPr>
        <p:blipFill>
          <a:blip r:embed="rId2"/>
          <a:srcRect/>
          <a:stretch>
            <a:fillRect/>
          </a:stretch>
        </p:blipFill>
        <p:spPr bwMode="auto">
          <a:xfrm>
            <a:off x="304800" y="838201"/>
            <a:ext cx="2895600" cy="5105399"/>
          </a:xfrm>
          <a:prstGeom prst="rect">
            <a:avLst/>
          </a:prstGeom>
          <a:noFill/>
        </p:spPr>
      </p:pic>
      <p:pic>
        <p:nvPicPr>
          <p:cNvPr id="2052" name="Picture 4" descr="C:\Users\user\Desktop\CLINICAL TRIALS\Renal Stone-Reports\After\Krishna-after\Krishna After 1.jpg"/>
          <p:cNvPicPr>
            <a:picLocks noChangeAspect="1" noChangeArrowheads="1"/>
          </p:cNvPicPr>
          <p:nvPr/>
        </p:nvPicPr>
        <p:blipFill>
          <a:blip r:embed="rId3"/>
          <a:srcRect/>
          <a:stretch>
            <a:fillRect/>
          </a:stretch>
        </p:blipFill>
        <p:spPr bwMode="auto">
          <a:xfrm>
            <a:off x="3200400" y="838200"/>
            <a:ext cx="2743200" cy="5105400"/>
          </a:xfrm>
          <a:prstGeom prst="rect">
            <a:avLst/>
          </a:prstGeom>
          <a:noFill/>
        </p:spPr>
      </p:pic>
      <p:pic>
        <p:nvPicPr>
          <p:cNvPr id="2053" name="Picture 5" descr="C:\Users\user\Desktop\CLINICAL TRIALS\Renal Stone-Reports\After\Krishna-after\Krishna after-2.jpg"/>
          <p:cNvPicPr>
            <a:picLocks noChangeAspect="1" noChangeArrowheads="1"/>
          </p:cNvPicPr>
          <p:nvPr/>
        </p:nvPicPr>
        <p:blipFill>
          <a:blip r:embed="rId4"/>
          <a:srcRect/>
          <a:stretch>
            <a:fillRect/>
          </a:stretch>
        </p:blipFill>
        <p:spPr bwMode="auto">
          <a:xfrm>
            <a:off x="5943600" y="838200"/>
            <a:ext cx="2971800" cy="5105400"/>
          </a:xfrm>
          <a:prstGeom prst="rect">
            <a:avLst/>
          </a:prstGeom>
          <a:noFill/>
        </p:spPr>
      </p:pic>
      <p:sp>
        <p:nvSpPr>
          <p:cNvPr id="8" name="TextBox 7"/>
          <p:cNvSpPr txBox="1"/>
          <p:nvPr/>
        </p:nvSpPr>
        <p:spPr>
          <a:xfrm>
            <a:off x="413267" y="5943600"/>
            <a:ext cx="2710933" cy="646331"/>
          </a:xfrm>
          <a:prstGeom prst="rect">
            <a:avLst/>
          </a:prstGeom>
          <a:noFill/>
        </p:spPr>
        <p:txBody>
          <a:bodyPr wrap="square" rtlCol="0">
            <a:spAutoFit/>
          </a:bodyPr>
          <a:lstStyle/>
          <a:p>
            <a:r>
              <a:rPr lang="en-US" b="1" dirty="0" err="1" smtClean="0">
                <a:solidFill>
                  <a:srgbClr val="C00000"/>
                </a:solidFill>
              </a:rPr>
              <a:t>Bilat</a:t>
            </a:r>
            <a:r>
              <a:rPr lang="en-US" b="1" dirty="0" smtClean="0">
                <a:solidFill>
                  <a:srgbClr val="C00000"/>
                </a:solidFill>
              </a:rPr>
              <a:t>. Stone Rt. 3.4 mm</a:t>
            </a:r>
          </a:p>
          <a:p>
            <a:r>
              <a:rPr lang="en-US" b="1" dirty="0" smtClean="0">
                <a:solidFill>
                  <a:srgbClr val="C00000"/>
                </a:solidFill>
              </a:rPr>
              <a:t>Lt. 2.6 mm</a:t>
            </a:r>
            <a:endParaRPr lang="en-US" b="1" dirty="0">
              <a:solidFill>
                <a:srgbClr val="C00000"/>
              </a:solidFill>
            </a:endParaRPr>
          </a:p>
        </p:txBody>
      </p:sp>
      <p:sp>
        <p:nvSpPr>
          <p:cNvPr id="9" name="TextBox 8"/>
          <p:cNvSpPr txBox="1"/>
          <p:nvPr/>
        </p:nvSpPr>
        <p:spPr>
          <a:xfrm>
            <a:off x="3810000" y="5943600"/>
            <a:ext cx="4114011" cy="369332"/>
          </a:xfrm>
          <a:prstGeom prst="rect">
            <a:avLst/>
          </a:prstGeom>
          <a:noFill/>
        </p:spPr>
        <p:txBody>
          <a:bodyPr wrap="none" rtlCol="0">
            <a:spAutoFit/>
          </a:bodyPr>
          <a:lstStyle/>
          <a:p>
            <a:r>
              <a:rPr lang="en-US" b="1" dirty="0" smtClean="0">
                <a:solidFill>
                  <a:srgbClr val="C00000"/>
                </a:solidFill>
              </a:rPr>
              <a:t>No Stone detected in USG after 2 months</a:t>
            </a:r>
            <a:endParaRPr lang="en-US" b="1" dirty="0">
              <a:solidFill>
                <a:srgbClr val="C00000"/>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2800" dirty="0" smtClean="0"/>
              <a:t>Uterine Fibroid</a:t>
            </a:r>
            <a:br>
              <a:rPr lang="en-US" sz="2800" dirty="0" smtClean="0"/>
            </a:br>
            <a:r>
              <a:rPr lang="en-US" sz="2800" dirty="0" smtClean="0"/>
              <a:t>Before                                                        After </a:t>
            </a:r>
            <a:endParaRPr lang="en-US" sz="2800" dirty="0"/>
          </a:p>
        </p:txBody>
      </p:sp>
      <p:sp>
        <p:nvSpPr>
          <p:cNvPr id="3" name="Content Placeholder 2"/>
          <p:cNvSpPr>
            <a:spLocks noGrp="1"/>
          </p:cNvSpPr>
          <p:nvPr>
            <p:ph idx="1"/>
          </p:nvPr>
        </p:nvSpPr>
        <p:spPr/>
        <p:txBody>
          <a:bodyPr/>
          <a:lstStyle/>
          <a:p>
            <a:pPr>
              <a:buNone/>
            </a:pPr>
            <a:endParaRPr lang="en-US" dirty="0"/>
          </a:p>
        </p:txBody>
      </p:sp>
      <p:pic>
        <p:nvPicPr>
          <p:cNvPr id="44034" name="Picture 2" descr="C:\Users\user\Downloads\Mohammadi Begum-Before.jpg"/>
          <p:cNvPicPr>
            <a:picLocks noChangeAspect="1" noChangeArrowheads="1"/>
          </p:cNvPicPr>
          <p:nvPr/>
        </p:nvPicPr>
        <p:blipFill>
          <a:blip r:embed="rId2"/>
          <a:srcRect/>
          <a:stretch>
            <a:fillRect/>
          </a:stretch>
        </p:blipFill>
        <p:spPr bwMode="auto">
          <a:xfrm>
            <a:off x="457201" y="1323975"/>
            <a:ext cx="4114800" cy="4848225"/>
          </a:xfrm>
          <a:prstGeom prst="rect">
            <a:avLst/>
          </a:prstGeom>
          <a:noFill/>
        </p:spPr>
      </p:pic>
      <p:pic>
        <p:nvPicPr>
          <p:cNvPr id="44035" name="Picture 3" descr="C:\Users\user\Downloads\Mohammadi begum-After.jpg"/>
          <p:cNvPicPr>
            <a:picLocks noChangeAspect="1" noChangeArrowheads="1"/>
          </p:cNvPicPr>
          <p:nvPr/>
        </p:nvPicPr>
        <p:blipFill>
          <a:blip r:embed="rId3"/>
          <a:srcRect/>
          <a:stretch>
            <a:fillRect/>
          </a:stretch>
        </p:blipFill>
        <p:spPr bwMode="auto">
          <a:xfrm>
            <a:off x="4572000" y="1333500"/>
            <a:ext cx="4114800" cy="4838700"/>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09600" y="228600"/>
            <a:ext cx="8077200" cy="6740307"/>
          </a:xfrm>
          <a:prstGeom prst="rect">
            <a:avLst/>
          </a:prstGeom>
        </p:spPr>
        <p:txBody>
          <a:bodyPr wrap="square">
            <a:spAutoFit/>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pic>
        <p:nvPicPr>
          <p:cNvPr id="1028" name="Picture 4" descr="Image result for swami vivekanand quotes"/>
          <p:cNvPicPr>
            <a:picLocks noChangeAspect="1" noChangeArrowheads="1"/>
          </p:cNvPicPr>
          <p:nvPr/>
        </p:nvPicPr>
        <p:blipFill>
          <a:blip r:embed="rId2"/>
          <a:srcRect/>
          <a:stretch>
            <a:fillRect/>
          </a:stretch>
        </p:blipFill>
        <p:spPr bwMode="auto">
          <a:xfrm>
            <a:off x="152400" y="0"/>
            <a:ext cx="8839199" cy="6858000"/>
          </a:xfrm>
          <a:prstGeom prst="rect">
            <a:avLst/>
          </a:prstGeom>
          <a:noFill/>
        </p:spPr>
      </p:pic>
      <p:sp>
        <p:nvSpPr>
          <p:cNvPr id="8" name="Rectangle 7"/>
          <p:cNvSpPr/>
          <p:nvPr/>
        </p:nvSpPr>
        <p:spPr>
          <a:xfrm>
            <a:off x="381000" y="76200"/>
            <a:ext cx="5867400" cy="2862322"/>
          </a:xfrm>
          <a:prstGeom prst="rect">
            <a:avLst/>
          </a:prstGeom>
        </p:spPr>
        <p:txBody>
          <a:bodyPr wrap="square">
            <a:spAutoFit/>
          </a:bodyPr>
          <a:lstStyle/>
          <a:p>
            <a:r>
              <a:rPr lang="en-US" sz="3600" b="1" dirty="0" smtClean="0">
                <a:solidFill>
                  <a:srgbClr val="C00000"/>
                </a:solidFill>
              </a:rPr>
              <a:t>Fill the brain with high thoughts, highest ideals place them day and night before you and out of that  will come great work.</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WordArt 4"/>
          <p:cNvSpPr>
            <a:spLocks noChangeArrowheads="1" noChangeShapeType="1" noTextEdit="1"/>
          </p:cNvSpPr>
          <p:nvPr/>
        </p:nvSpPr>
        <p:spPr bwMode="auto">
          <a:xfrm>
            <a:off x="2628900" y="1447800"/>
            <a:ext cx="5067300" cy="1295400"/>
          </a:xfrm>
          <a:prstGeom prst="rect">
            <a:avLst/>
          </a:prstGeom>
        </p:spPr>
        <p:txBody>
          <a:bodyPr wrap="none" fromWordArt="1">
            <a:prstTxWarp prst="textPlain">
              <a:avLst>
                <a:gd name="adj" fmla="val 50259"/>
              </a:avLst>
            </a:prstTxWarp>
          </a:bodyPr>
          <a:lstStyle/>
          <a:p>
            <a:pPr algn="ctr"/>
            <a:r>
              <a:rPr lang="en-US" sz="5400" kern="10" normalizeH="1">
                <a:ln w="9525">
                  <a:noFill/>
                  <a:round/>
                  <a:headEnd/>
                  <a:tailEnd/>
                </a:ln>
                <a:solidFill>
                  <a:srgbClr val="00FFFF"/>
                </a:solidFill>
                <a:effectLst>
                  <a:outerShdw dist="35921" dir="2700000" algn="ctr" rotWithShape="0">
                    <a:srgbClr val="C0C0C0"/>
                  </a:outerShdw>
                </a:effectLst>
                <a:latin typeface="Impact"/>
              </a:rPr>
              <a:t>THANKS</a:t>
            </a:r>
          </a:p>
        </p:txBody>
      </p:sp>
      <p:pic>
        <p:nvPicPr>
          <p:cNvPr id="54275" name="Picture 7" descr="bd06662_"/>
          <p:cNvPicPr>
            <a:picLocks noChangeAspect="1" noChangeArrowheads="1"/>
          </p:cNvPicPr>
          <p:nvPr/>
        </p:nvPicPr>
        <p:blipFill>
          <a:blip r:embed="rId3"/>
          <a:srcRect/>
          <a:stretch>
            <a:fillRect/>
          </a:stretch>
        </p:blipFill>
        <p:spPr bwMode="auto">
          <a:xfrm>
            <a:off x="2133600" y="2895600"/>
            <a:ext cx="6629400" cy="3657600"/>
          </a:xfrm>
          <a:prstGeom prst="rect">
            <a:avLst/>
          </a:prstGeom>
          <a:noFill/>
          <a:ln w="9525">
            <a:noFill/>
            <a:miter lim="800000"/>
            <a:headEnd/>
            <a:tailEnd/>
          </a:ln>
        </p:spPr>
      </p:pic>
      <p:pic>
        <p:nvPicPr>
          <p:cNvPr id="54276" name="Picture 4" descr="image001"/>
          <p:cNvPicPr>
            <a:picLocks noChangeAspect="1" noChangeArrowheads="1" noCrop="1"/>
          </p:cNvPicPr>
          <p:nvPr/>
        </p:nvPicPr>
        <p:blipFill>
          <a:blip r:embed="rId4"/>
          <a:srcRect/>
          <a:stretch>
            <a:fillRect/>
          </a:stretch>
        </p:blipFill>
        <p:spPr bwMode="auto">
          <a:xfrm>
            <a:off x="76200" y="762000"/>
            <a:ext cx="2057400" cy="4800600"/>
          </a:xfrm>
          <a:prstGeom prst="rect">
            <a:avLst/>
          </a:prstGeom>
          <a:noFill/>
          <a:ln w="9525">
            <a:noFill/>
            <a:miter lim="800000"/>
            <a:headEnd/>
            <a:tailEnd/>
          </a:ln>
        </p:spPr>
      </p:pic>
      <p:pic>
        <p:nvPicPr>
          <p:cNvPr id="54277" name="Picture 4" descr="india1"/>
          <p:cNvPicPr>
            <a:picLocks noChangeAspect="1" noChangeArrowheads="1" noCrop="1"/>
          </p:cNvPicPr>
          <p:nvPr/>
        </p:nvPicPr>
        <p:blipFill>
          <a:blip r:embed="rId5"/>
          <a:srcRect/>
          <a:stretch>
            <a:fillRect/>
          </a:stretch>
        </p:blipFill>
        <p:spPr bwMode="auto">
          <a:xfrm>
            <a:off x="3810000" y="152400"/>
            <a:ext cx="1295400" cy="973138"/>
          </a:xfrm>
          <a:prstGeom prst="rect">
            <a:avLst/>
          </a:prstGeom>
          <a:noFill/>
          <a:ln w="9525">
            <a:noFill/>
            <a:miter lim="800000"/>
            <a:headEnd/>
            <a:tailEnd/>
          </a:ln>
        </p:spPr>
      </p:pic>
    </p:spTree>
  </p:cSld>
  <p:clrMapOvr>
    <a:masterClrMapping/>
  </p:clrMapOvr>
  <p:transition>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5715000" cy="639762"/>
          </a:xfrm>
        </p:spPr>
        <p:txBody>
          <a:bodyPr>
            <a:normAutofit fontScale="90000"/>
          </a:bodyPr>
          <a:lstStyle/>
          <a:p>
            <a:r>
              <a:rPr lang="en-US" dirty="0" smtClean="0"/>
              <a:t>Good Experience=Work </a:t>
            </a:r>
            <a:endParaRPr lang="en-US" dirty="0"/>
          </a:p>
        </p:txBody>
      </p:sp>
      <p:sp>
        <p:nvSpPr>
          <p:cNvPr id="3" name="Content Placeholder 2"/>
          <p:cNvSpPr>
            <a:spLocks noGrp="1"/>
          </p:cNvSpPr>
          <p:nvPr>
            <p:ph idx="1"/>
          </p:nvPr>
        </p:nvSpPr>
        <p:spPr>
          <a:xfrm>
            <a:off x="304800" y="838200"/>
            <a:ext cx="8610600" cy="5715000"/>
          </a:xfrm>
        </p:spPr>
        <p:txBody>
          <a:bodyPr>
            <a:normAutofit fontScale="92500" lnSpcReduction="10000"/>
          </a:bodyPr>
          <a:lstStyle/>
          <a:p>
            <a:r>
              <a:rPr lang="en-US" dirty="0" smtClean="0"/>
              <a:t>Publications – </a:t>
            </a:r>
            <a:r>
              <a:rPr lang="en-US" sz="2200" b="1" dirty="0" smtClean="0"/>
              <a:t>Clinical Research Protocols, Panchakarma , E-Samhita and </a:t>
            </a:r>
            <a:r>
              <a:rPr lang="en-US" sz="2200" b="1" dirty="0" err="1" smtClean="0"/>
              <a:t>Nighantu</a:t>
            </a:r>
            <a:r>
              <a:rPr lang="en-US" sz="2200" b="1" dirty="0" smtClean="0"/>
              <a:t> etc.</a:t>
            </a:r>
          </a:p>
          <a:p>
            <a:r>
              <a:rPr lang="en-US" dirty="0" smtClean="0"/>
              <a:t>Up gradation of Institutes</a:t>
            </a:r>
          </a:p>
          <a:p>
            <a:r>
              <a:rPr lang="en-US" dirty="0" smtClean="0"/>
              <a:t>Promotions and Policy</a:t>
            </a:r>
          </a:p>
          <a:p>
            <a:r>
              <a:rPr lang="en-US" dirty="0" smtClean="0"/>
              <a:t>New Recruitments</a:t>
            </a:r>
          </a:p>
          <a:p>
            <a:r>
              <a:rPr lang="en-US" dirty="0" smtClean="0"/>
              <a:t>GTP</a:t>
            </a:r>
          </a:p>
          <a:p>
            <a:r>
              <a:rPr lang="en-US" dirty="0" smtClean="0"/>
              <a:t>RCH</a:t>
            </a:r>
          </a:p>
          <a:p>
            <a:r>
              <a:rPr lang="en-US" dirty="0" smtClean="0"/>
              <a:t>Institute Buildings and Infra structure</a:t>
            </a:r>
          </a:p>
          <a:p>
            <a:r>
              <a:rPr lang="en-US" dirty="0" smtClean="0"/>
              <a:t>Laboratory Facilities</a:t>
            </a:r>
          </a:p>
          <a:p>
            <a:r>
              <a:rPr lang="en-US" dirty="0" smtClean="0"/>
              <a:t>Pharmacopoeia Work</a:t>
            </a:r>
          </a:p>
          <a:p>
            <a:r>
              <a:rPr lang="en-US" dirty="0" smtClean="0"/>
              <a:t>Exotic Drugs-Plants = All Herbs, Plants are Ayurvedic</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15200" cy="487362"/>
          </a:xfrm>
        </p:spPr>
        <p:txBody>
          <a:bodyPr>
            <a:noAutofit/>
          </a:bodyPr>
          <a:lstStyle/>
          <a:p>
            <a:r>
              <a:rPr lang="en-US" sz="3200" dirty="0" smtClean="0"/>
              <a:t>Good Experience=Work Continue…………</a:t>
            </a:r>
            <a:endParaRPr lang="en-US" sz="3200" dirty="0"/>
          </a:p>
        </p:txBody>
      </p:sp>
      <p:sp>
        <p:nvSpPr>
          <p:cNvPr id="3" name="Content Placeholder 2"/>
          <p:cNvSpPr>
            <a:spLocks noGrp="1"/>
          </p:cNvSpPr>
          <p:nvPr>
            <p:ph idx="1"/>
          </p:nvPr>
        </p:nvSpPr>
        <p:spPr>
          <a:xfrm>
            <a:off x="457200" y="914400"/>
            <a:ext cx="8229600" cy="5105400"/>
          </a:xfrm>
        </p:spPr>
        <p:txBody>
          <a:bodyPr>
            <a:normAutofit fontScale="92500" lnSpcReduction="10000"/>
          </a:bodyPr>
          <a:lstStyle/>
          <a:p>
            <a:r>
              <a:rPr lang="en-US" dirty="0" err="1" smtClean="0"/>
              <a:t>Ayush</a:t>
            </a:r>
            <a:r>
              <a:rPr lang="en-US" dirty="0" smtClean="0"/>
              <a:t>-	QOL-2-C</a:t>
            </a:r>
          </a:p>
          <a:p>
            <a:r>
              <a:rPr lang="en-US" dirty="0" err="1" smtClean="0"/>
              <a:t>Ayush</a:t>
            </a:r>
            <a:r>
              <a:rPr lang="en-US" dirty="0" smtClean="0"/>
              <a:t> </a:t>
            </a:r>
            <a:r>
              <a:rPr lang="en-US" dirty="0" err="1" smtClean="0"/>
              <a:t>Manas</a:t>
            </a:r>
            <a:endParaRPr lang="en-US" dirty="0" smtClean="0"/>
          </a:p>
          <a:p>
            <a:r>
              <a:rPr lang="en-US" dirty="0" err="1" smtClean="0"/>
              <a:t>Ayush</a:t>
            </a:r>
            <a:r>
              <a:rPr lang="en-US" dirty="0" smtClean="0"/>
              <a:t>-SL = for Filariasis</a:t>
            </a:r>
          </a:p>
          <a:p>
            <a:r>
              <a:rPr lang="en-US" dirty="0" err="1" smtClean="0"/>
              <a:t>Ayush</a:t>
            </a:r>
            <a:r>
              <a:rPr lang="en-US" dirty="0" smtClean="0"/>
              <a:t>-D for D.M.</a:t>
            </a:r>
          </a:p>
          <a:p>
            <a:r>
              <a:rPr lang="en-US" dirty="0" err="1" smtClean="0"/>
              <a:t>Ayush</a:t>
            </a:r>
            <a:r>
              <a:rPr lang="en-US" dirty="0" smtClean="0"/>
              <a:t> </a:t>
            </a:r>
            <a:r>
              <a:rPr lang="en-US" dirty="0" err="1" smtClean="0"/>
              <a:t>Rasayan</a:t>
            </a:r>
            <a:r>
              <a:rPr lang="en-US" dirty="0" smtClean="0"/>
              <a:t> A and B</a:t>
            </a:r>
          </a:p>
          <a:p>
            <a:r>
              <a:rPr lang="en-US" dirty="0" err="1" smtClean="0"/>
              <a:t>Ayush</a:t>
            </a:r>
            <a:r>
              <a:rPr lang="en-US" dirty="0" smtClean="0"/>
              <a:t>-A for Br. Asthma</a:t>
            </a:r>
          </a:p>
          <a:p>
            <a:r>
              <a:rPr lang="en-US" dirty="0" err="1" smtClean="0"/>
              <a:t>Ayush</a:t>
            </a:r>
            <a:r>
              <a:rPr lang="en-US" dirty="0" smtClean="0"/>
              <a:t> C-1 Oil for Wound- </a:t>
            </a:r>
            <a:r>
              <a:rPr lang="en-US" dirty="0" err="1" smtClean="0"/>
              <a:t>Shorea</a:t>
            </a:r>
            <a:r>
              <a:rPr lang="en-US" dirty="0" smtClean="0"/>
              <a:t> Robusta-</a:t>
            </a:r>
            <a:r>
              <a:rPr lang="en-US" dirty="0" err="1" smtClean="0"/>
              <a:t>Shal</a:t>
            </a:r>
            <a:r>
              <a:rPr lang="en-US" dirty="0" smtClean="0"/>
              <a:t> Fruit Oil</a:t>
            </a:r>
          </a:p>
          <a:p>
            <a:r>
              <a:rPr lang="en-US" dirty="0" err="1" smtClean="0"/>
              <a:t>Ayush</a:t>
            </a:r>
            <a:r>
              <a:rPr lang="en-US" dirty="0" smtClean="0"/>
              <a:t> K-1 for Kidney Care</a:t>
            </a:r>
          </a:p>
          <a:p>
            <a:r>
              <a:rPr lang="en-US" dirty="0" smtClean="0"/>
              <a:t>Many more……</a:t>
            </a:r>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1"/>
            <a:ext cx="3581400" cy="914399"/>
          </a:xfrm>
        </p:spPr>
        <p:txBody>
          <a:bodyPr/>
          <a:lstStyle/>
          <a:p>
            <a:r>
              <a:rPr lang="en-US" b="1" dirty="0" smtClean="0">
                <a:solidFill>
                  <a:srgbClr val="002060"/>
                </a:solidFill>
              </a:rPr>
              <a:t>Scientist</a:t>
            </a:r>
            <a:endParaRPr lang="en-US" b="1" dirty="0">
              <a:solidFill>
                <a:srgbClr val="002060"/>
              </a:solidFill>
            </a:endParaRPr>
          </a:p>
        </p:txBody>
      </p:sp>
      <p:sp>
        <p:nvSpPr>
          <p:cNvPr id="3" name="Subtitle 2"/>
          <p:cNvSpPr>
            <a:spLocks noGrp="1"/>
          </p:cNvSpPr>
          <p:nvPr>
            <p:ph type="subTitle" idx="1"/>
          </p:nvPr>
        </p:nvSpPr>
        <p:spPr>
          <a:xfrm>
            <a:off x="762000" y="1447800"/>
            <a:ext cx="8229600" cy="4191000"/>
          </a:xfrm>
        </p:spPr>
        <p:txBody>
          <a:bodyPr>
            <a:normAutofit fontScale="92500" lnSpcReduction="10000"/>
          </a:bodyPr>
          <a:lstStyle/>
          <a:p>
            <a:pPr algn="l">
              <a:buFont typeface="Arial" pitchFamily="34" charset="0"/>
              <a:buChar char="•"/>
            </a:pPr>
            <a:r>
              <a:rPr lang="en-US" b="1" dirty="0">
                <a:solidFill>
                  <a:srgbClr val="002060"/>
                </a:solidFill>
              </a:rPr>
              <a:t>L</a:t>
            </a:r>
            <a:r>
              <a:rPr lang="en-US" b="1" dirty="0" smtClean="0">
                <a:solidFill>
                  <a:srgbClr val="002060"/>
                </a:solidFill>
              </a:rPr>
              <a:t>ove science- Devotion and Dedication</a:t>
            </a:r>
          </a:p>
          <a:p>
            <a:pPr algn="l">
              <a:buFont typeface="Arial" pitchFamily="34" charset="0"/>
              <a:buChar char="•"/>
            </a:pPr>
            <a:r>
              <a:rPr lang="en-US" b="1" dirty="0" smtClean="0">
                <a:solidFill>
                  <a:srgbClr val="002060"/>
                </a:solidFill>
              </a:rPr>
              <a:t>Scientific Methods</a:t>
            </a:r>
          </a:p>
          <a:p>
            <a:pPr algn="l">
              <a:buFont typeface="Arial" pitchFamily="34" charset="0"/>
              <a:buChar char="•"/>
            </a:pPr>
            <a:r>
              <a:rPr lang="en-US" b="1" dirty="0" smtClean="0">
                <a:solidFill>
                  <a:srgbClr val="002060"/>
                </a:solidFill>
              </a:rPr>
              <a:t>Expert in his subject along with knowledge of related sciences- expert in one or more subjects</a:t>
            </a:r>
          </a:p>
          <a:p>
            <a:pPr algn="l"/>
            <a:r>
              <a:rPr lang="mr-IN" sz="2400" b="1" dirty="0" smtClean="0">
                <a:solidFill>
                  <a:srgbClr val="002060"/>
                </a:solidFill>
              </a:rPr>
              <a:t>एकं शास्त्रं अधियानो न विद्यात शास्त्र विनिच्छयात </a:t>
            </a:r>
            <a:r>
              <a:rPr lang="en-US" sz="2400" b="1" dirty="0" smtClean="0">
                <a:solidFill>
                  <a:srgbClr val="002060"/>
                </a:solidFill>
              </a:rPr>
              <a:t>I </a:t>
            </a:r>
          </a:p>
          <a:p>
            <a:pPr algn="l"/>
            <a:r>
              <a:rPr lang="mr-IN" sz="2400" b="1" dirty="0" smtClean="0">
                <a:solidFill>
                  <a:srgbClr val="002060"/>
                </a:solidFill>
              </a:rPr>
              <a:t>तस्मात् बहुश्रुत शास्त्रं विजानिया</a:t>
            </a:r>
            <a:r>
              <a:rPr lang="en-US" sz="2400" b="1" dirty="0" smtClean="0">
                <a:solidFill>
                  <a:srgbClr val="002060"/>
                </a:solidFill>
              </a:rPr>
              <a:t> </a:t>
            </a:r>
            <a:r>
              <a:rPr lang="mr-IN" sz="2400" b="1" dirty="0" smtClean="0">
                <a:solidFill>
                  <a:srgbClr val="002060"/>
                </a:solidFill>
              </a:rPr>
              <a:t>चिकित्सकः </a:t>
            </a:r>
            <a:r>
              <a:rPr lang="en-US" sz="2400" b="1" dirty="0" smtClean="0">
                <a:solidFill>
                  <a:srgbClr val="002060"/>
                </a:solidFill>
              </a:rPr>
              <a:t>II </a:t>
            </a:r>
          </a:p>
          <a:p>
            <a:pPr algn="l"/>
            <a:r>
              <a:rPr lang="en-US" sz="2400" b="1" dirty="0" smtClean="0">
                <a:solidFill>
                  <a:srgbClr val="002060"/>
                </a:solidFill>
              </a:rPr>
              <a:t>Markers- Bio, </a:t>
            </a:r>
            <a:r>
              <a:rPr lang="en-US" sz="2400" b="1" dirty="0" err="1" smtClean="0">
                <a:solidFill>
                  <a:srgbClr val="002060"/>
                </a:solidFill>
              </a:rPr>
              <a:t>Chem</a:t>
            </a:r>
            <a:r>
              <a:rPr lang="en-US" sz="2400" b="1" dirty="0" smtClean="0">
                <a:solidFill>
                  <a:srgbClr val="002060"/>
                </a:solidFill>
              </a:rPr>
              <a:t>, Disease, DNA-Bar </a:t>
            </a:r>
            <a:r>
              <a:rPr lang="en-US" sz="2400" b="1" dirty="0" err="1" smtClean="0">
                <a:solidFill>
                  <a:srgbClr val="002060"/>
                </a:solidFill>
              </a:rPr>
              <a:t>coading</a:t>
            </a:r>
            <a:r>
              <a:rPr lang="en-US" sz="2400" b="1" dirty="0" smtClean="0">
                <a:solidFill>
                  <a:srgbClr val="002060"/>
                </a:solidFill>
              </a:rPr>
              <a:t> etc.</a:t>
            </a:r>
          </a:p>
          <a:p>
            <a:pPr algn="l">
              <a:buFont typeface="Arial" pitchFamily="34" charset="0"/>
              <a:buChar char="•"/>
            </a:pPr>
            <a:r>
              <a:rPr lang="en-US" b="1" dirty="0" smtClean="0">
                <a:solidFill>
                  <a:srgbClr val="002060"/>
                </a:solidFill>
              </a:rPr>
              <a:t>Scientific attitude = Temper, Approach to investigations … </a:t>
            </a:r>
          </a:p>
          <a:p>
            <a:pPr algn="l">
              <a:buFont typeface="Arial" pitchFamily="34" charset="0"/>
              <a:buChar char="•"/>
            </a:pPr>
            <a:endParaRPr lang="en-US" b="1" dirty="0" smtClean="0">
              <a:solidFill>
                <a:srgbClr val="002060"/>
              </a:solidFill>
            </a:endParaRPr>
          </a:p>
          <a:p>
            <a:pPr algn="l"/>
            <a:endParaRPr lang="en-US" b="1" dirty="0" smtClean="0">
              <a:solidFill>
                <a:srgbClr val="002060"/>
              </a:solidFill>
            </a:endParaRPr>
          </a:p>
          <a:p>
            <a:pPr algn="l"/>
            <a:endParaRPr lang="en-US" dirty="0">
              <a:solidFill>
                <a:srgbClr val="00206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029200" cy="1143000"/>
          </a:xfrm>
        </p:spPr>
        <p:txBody>
          <a:bodyPr/>
          <a:lstStyle/>
          <a:p>
            <a:r>
              <a:rPr lang="en-US" b="1" dirty="0" smtClean="0">
                <a:solidFill>
                  <a:srgbClr val="002060"/>
                </a:solidFill>
              </a:rPr>
              <a:t>Scientific attitudes</a:t>
            </a:r>
            <a:endParaRPr lang="en-US" dirty="0">
              <a:solidFill>
                <a:srgbClr val="002060"/>
              </a:solidFill>
            </a:endParaRPr>
          </a:p>
        </p:txBody>
      </p:sp>
      <p:sp>
        <p:nvSpPr>
          <p:cNvPr id="3" name="Content Placeholder 2"/>
          <p:cNvSpPr>
            <a:spLocks noGrp="1"/>
          </p:cNvSpPr>
          <p:nvPr>
            <p:ph idx="1"/>
          </p:nvPr>
        </p:nvSpPr>
        <p:spPr>
          <a:xfrm>
            <a:off x="457200" y="1295400"/>
            <a:ext cx="8229600" cy="4830763"/>
          </a:xfrm>
        </p:spPr>
        <p:txBody>
          <a:bodyPr>
            <a:normAutofit lnSpcReduction="10000"/>
          </a:bodyPr>
          <a:lstStyle/>
          <a:p>
            <a:pPr>
              <a:buNone/>
            </a:pPr>
            <a:r>
              <a:rPr lang="en-US" dirty="0"/>
              <a:t> </a:t>
            </a:r>
            <a:r>
              <a:rPr lang="en-US" dirty="0" smtClean="0"/>
              <a:t>    </a:t>
            </a:r>
            <a:r>
              <a:rPr lang="en-US" dirty="0" smtClean="0">
                <a:solidFill>
                  <a:srgbClr val="002060"/>
                </a:solidFill>
              </a:rPr>
              <a:t>includes </a:t>
            </a:r>
          </a:p>
          <a:p>
            <a:r>
              <a:rPr lang="en-US" dirty="0">
                <a:solidFill>
                  <a:srgbClr val="002060"/>
                </a:solidFill>
              </a:rPr>
              <a:t>R</a:t>
            </a:r>
            <a:r>
              <a:rPr lang="en-US" dirty="0" smtClean="0">
                <a:solidFill>
                  <a:srgbClr val="002060"/>
                </a:solidFill>
              </a:rPr>
              <a:t>espect </a:t>
            </a:r>
            <a:r>
              <a:rPr lang="en-US" dirty="0">
                <a:solidFill>
                  <a:srgbClr val="002060"/>
                </a:solidFill>
              </a:rPr>
              <a:t>for </a:t>
            </a:r>
            <a:r>
              <a:rPr lang="en-US" dirty="0" smtClean="0">
                <a:solidFill>
                  <a:srgbClr val="002060"/>
                </a:solidFill>
              </a:rPr>
              <a:t>evidence = Ayurveda </a:t>
            </a:r>
          </a:p>
          <a:p>
            <a:r>
              <a:rPr lang="en-US" dirty="0" smtClean="0">
                <a:solidFill>
                  <a:srgbClr val="002060"/>
                </a:solidFill>
              </a:rPr>
              <a:t>Honesty = Integrity, Ethics  </a:t>
            </a:r>
          </a:p>
          <a:p>
            <a:r>
              <a:rPr lang="en-US" dirty="0" smtClean="0">
                <a:solidFill>
                  <a:srgbClr val="002060"/>
                </a:solidFill>
              </a:rPr>
              <a:t>Creativity = Inventiveness, New Idea   </a:t>
            </a:r>
          </a:p>
          <a:p>
            <a:r>
              <a:rPr lang="en-US" dirty="0" smtClean="0">
                <a:solidFill>
                  <a:srgbClr val="002060"/>
                </a:solidFill>
              </a:rPr>
              <a:t>Flexibility</a:t>
            </a:r>
            <a:r>
              <a:rPr lang="en-US" dirty="0">
                <a:solidFill>
                  <a:srgbClr val="002060"/>
                </a:solidFill>
              </a:rPr>
              <a:t> </a:t>
            </a:r>
            <a:r>
              <a:rPr lang="en-US" dirty="0" smtClean="0">
                <a:solidFill>
                  <a:srgbClr val="002060"/>
                </a:solidFill>
              </a:rPr>
              <a:t>= Willingness to change</a:t>
            </a:r>
          </a:p>
          <a:p>
            <a:r>
              <a:rPr lang="en-US" dirty="0" smtClean="0">
                <a:solidFill>
                  <a:srgbClr val="002060"/>
                </a:solidFill>
              </a:rPr>
              <a:t>Curiosity</a:t>
            </a:r>
            <a:r>
              <a:rPr lang="en-US" dirty="0">
                <a:solidFill>
                  <a:srgbClr val="002060"/>
                </a:solidFill>
              </a:rPr>
              <a:t> </a:t>
            </a:r>
            <a:r>
              <a:rPr lang="en-US" dirty="0" smtClean="0">
                <a:solidFill>
                  <a:srgbClr val="002060"/>
                </a:solidFill>
              </a:rPr>
              <a:t>= Strong desire to  learn</a:t>
            </a:r>
          </a:p>
          <a:p>
            <a:r>
              <a:rPr lang="en-US" dirty="0">
                <a:solidFill>
                  <a:srgbClr val="002060"/>
                </a:solidFill>
              </a:rPr>
              <a:t>O</a:t>
            </a:r>
            <a:r>
              <a:rPr lang="en-US" dirty="0" smtClean="0">
                <a:solidFill>
                  <a:srgbClr val="002060"/>
                </a:solidFill>
              </a:rPr>
              <a:t>bjectivity = Lack of bias and </a:t>
            </a:r>
          </a:p>
          <a:p>
            <a:r>
              <a:rPr lang="en-US" dirty="0" smtClean="0">
                <a:solidFill>
                  <a:srgbClr val="002060"/>
                </a:solidFill>
              </a:rPr>
              <a:t>Communication = Related Scientist, Papers etc.</a:t>
            </a:r>
            <a:endParaRPr lang="en-US" dirty="0">
              <a:solidFill>
                <a:srgbClr val="00206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4525963"/>
          </a:xfrm>
        </p:spPr>
        <p:txBody>
          <a:bodyPr/>
          <a:lstStyle/>
          <a:p>
            <a:r>
              <a:rPr lang="en-US" dirty="0" smtClean="0">
                <a:solidFill>
                  <a:srgbClr val="002060"/>
                </a:solidFill>
              </a:rPr>
              <a:t>Respect for evidence = Ayurveda-Observational / Experienced science</a:t>
            </a:r>
          </a:p>
          <a:p>
            <a:pPr>
              <a:buNone/>
            </a:pPr>
            <a:r>
              <a:rPr lang="en-US" dirty="0" smtClean="0">
                <a:solidFill>
                  <a:srgbClr val="002060"/>
                </a:solidFill>
              </a:rPr>
              <a:t>    EBS = Evidence Based Science - Medicine</a:t>
            </a:r>
          </a:p>
          <a:p>
            <a:pPr>
              <a:buNone/>
            </a:pPr>
            <a:r>
              <a:rPr lang="en-US" dirty="0" smtClean="0">
                <a:solidFill>
                  <a:srgbClr val="002060"/>
                </a:solidFill>
              </a:rPr>
              <a:t>    </a:t>
            </a:r>
            <a:r>
              <a:rPr lang="mr-IN" dirty="0" smtClean="0">
                <a:solidFill>
                  <a:srgbClr val="002060"/>
                </a:solidFill>
              </a:rPr>
              <a:t>आयुर्वेदोपुदेशेषु विधेय परमादर: ....</a:t>
            </a:r>
            <a:r>
              <a:rPr lang="en-US" dirty="0" smtClean="0">
                <a:solidFill>
                  <a:srgbClr val="002060"/>
                </a:solidFill>
              </a:rPr>
              <a:t> </a:t>
            </a:r>
          </a:p>
          <a:p>
            <a:pPr>
              <a:buNone/>
            </a:pPr>
            <a:endParaRPr lang="en-US" dirty="0" smtClean="0">
              <a:solidFill>
                <a:srgbClr val="002060"/>
              </a:solidFill>
            </a:endParaRPr>
          </a:p>
          <a:p>
            <a:pPr>
              <a:buNone/>
            </a:pPr>
            <a:r>
              <a:rPr lang="en-US" dirty="0" smtClean="0">
                <a:solidFill>
                  <a:srgbClr val="002060"/>
                </a:solidFill>
              </a:rPr>
              <a:t>      Turmeric, Ginger, Withania Somnifera </a:t>
            </a:r>
          </a:p>
          <a:p>
            <a:pPr>
              <a:buNone/>
            </a:pPr>
            <a:r>
              <a:rPr lang="en-US" dirty="0" smtClean="0">
                <a:solidFill>
                  <a:srgbClr val="002060"/>
                </a:solidFill>
              </a:rPr>
              <a:t>      Different Markers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4525963"/>
          </a:xfrm>
        </p:spPr>
        <p:txBody>
          <a:bodyPr/>
          <a:lstStyle/>
          <a:p>
            <a:r>
              <a:rPr lang="en-US" dirty="0" smtClean="0">
                <a:solidFill>
                  <a:srgbClr val="002060"/>
                </a:solidFill>
              </a:rPr>
              <a:t>Honesty = Integrity, Ethics  - One has to follow the Scientific methods</a:t>
            </a:r>
          </a:p>
          <a:p>
            <a:pPr>
              <a:buNone/>
            </a:pPr>
            <a:r>
              <a:rPr lang="en-US" dirty="0" smtClean="0">
                <a:solidFill>
                  <a:srgbClr val="002060"/>
                </a:solidFill>
              </a:rPr>
              <a:t>    Manipulation is not permitted in Research</a:t>
            </a:r>
          </a:p>
          <a:p>
            <a:pPr>
              <a:buNone/>
            </a:pPr>
            <a:r>
              <a:rPr lang="en-US" dirty="0" smtClean="0">
                <a:solidFill>
                  <a:srgbClr val="002060"/>
                </a:solidFill>
              </a:rPr>
              <a:t>    Negative findings are also equally important</a:t>
            </a:r>
          </a:p>
          <a:p>
            <a:pPr>
              <a:buNone/>
            </a:pP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982</TotalTime>
  <Words>936</Words>
  <Application>Microsoft Office PowerPoint</Application>
  <PresentationFormat>On-screen Show (4:3)</PresentationFormat>
  <Paragraphs>242</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Slide 1</vt:lpstr>
      <vt:lpstr>My experiences at CCRAS &amp; way ahead</vt:lpstr>
      <vt:lpstr>Experience</vt:lpstr>
      <vt:lpstr>Good Experience=Work </vt:lpstr>
      <vt:lpstr>Good Experience=Work Continue…………</vt:lpstr>
      <vt:lpstr>Scientist</vt:lpstr>
      <vt:lpstr>Scientific attitudes</vt:lpstr>
      <vt:lpstr>Slide 8</vt:lpstr>
      <vt:lpstr>Slide 9</vt:lpstr>
      <vt:lpstr> Creativity = Inventiveness, New Idea </vt:lpstr>
      <vt:lpstr> Flexibility = Willingness to change </vt:lpstr>
      <vt:lpstr> Curiosity  </vt:lpstr>
      <vt:lpstr> why is curiosity so important? </vt:lpstr>
      <vt:lpstr> Objectivity = Lack of bias and  </vt:lpstr>
      <vt:lpstr> Communication = Related Scientist, Papers etc. </vt:lpstr>
      <vt:lpstr>Way ahead CCRAS-Suggestions</vt:lpstr>
      <vt:lpstr>Continue……..</vt:lpstr>
      <vt:lpstr>My ahead… some specific cases ……….</vt:lpstr>
      <vt:lpstr>Keratosis      Before Treatment</vt:lpstr>
      <vt:lpstr>Keratosis After two months treatment- treatment continue ….</vt:lpstr>
      <vt:lpstr>Tinea Versicolor is caused by yeast -MALASSEZIA FURFUR.  Before Treatment </vt:lpstr>
      <vt:lpstr>Tinea Versicolor is caused by yeast -MALASSEZIA FURFUR.  After one month Treatment</vt:lpstr>
      <vt:lpstr>Psoriasis = Kitibha</vt:lpstr>
      <vt:lpstr>Slide 24</vt:lpstr>
      <vt:lpstr>Slide 25</vt:lpstr>
      <vt:lpstr>Slide 26</vt:lpstr>
      <vt:lpstr>Slide 27</vt:lpstr>
      <vt:lpstr> Gall Bladder Stone - Treatment Continue ….  </vt:lpstr>
      <vt:lpstr>Gall Bladder Stone</vt:lpstr>
      <vt:lpstr>Kidney Stone    Before                                                         After</vt:lpstr>
      <vt:lpstr>Kidney Stone    Before                                                         During Treatment</vt:lpstr>
      <vt:lpstr>Kidney Stone – Treatment Continue..</vt:lpstr>
      <vt:lpstr>Kidney Stone        Before                                                     After                                               </vt:lpstr>
      <vt:lpstr>Uterine Fibroid Before                                                        After </vt:lpstr>
      <vt:lpstr>Slide 35</vt:lpstr>
      <vt:lpstr>Slide 36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Scientist</dc:title>
  <dc:creator>user</dc:creator>
  <cp:lastModifiedBy>user</cp:lastModifiedBy>
  <cp:revision>112</cp:revision>
  <dcterms:created xsi:type="dcterms:W3CDTF">2017-03-05T07:48:46Z</dcterms:created>
  <dcterms:modified xsi:type="dcterms:W3CDTF">2017-03-15T15:27:23Z</dcterms:modified>
</cp:coreProperties>
</file>